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32918400" cy="21945600"/>
  <p:notesSz cx="6858000" cy="91440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0" d="100"/>
          <a:sy n="30" d="100"/>
        </p:scale>
        <p:origin x="-90" y="-23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5"/>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119" indent="0" algn="ctr">
              <a:buNone/>
              <a:defRPr>
                <a:solidFill>
                  <a:schemeClr val="tx1">
                    <a:tint val="75000"/>
                  </a:schemeClr>
                </a:solidFill>
              </a:defRPr>
            </a:lvl2pPr>
            <a:lvl3pPr marL="3134239" indent="0" algn="ctr">
              <a:buNone/>
              <a:defRPr>
                <a:solidFill>
                  <a:schemeClr val="tx1">
                    <a:tint val="75000"/>
                  </a:schemeClr>
                </a:solidFill>
              </a:defRPr>
            </a:lvl3pPr>
            <a:lvl4pPr marL="4701358" indent="0" algn="ctr">
              <a:buNone/>
              <a:defRPr>
                <a:solidFill>
                  <a:schemeClr val="tx1">
                    <a:tint val="75000"/>
                  </a:schemeClr>
                </a:solidFill>
              </a:defRPr>
            </a:lvl4pPr>
            <a:lvl5pPr marL="6268477" indent="0" algn="ctr">
              <a:buNone/>
              <a:defRPr>
                <a:solidFill>
                  <a:schemeClr val="tx1">
                    <a:tint val="75000"/>
                  </a:schemeClr>
                </a:solidFill>
              </a:defRPr>
            </a:lvl5pPr>
            <a:lvl6pPr marL="7835597" indent="0" algn="ctr">
              <a:buNone/>
              <a:defRPr>
                <a:solidFill>
                  <a:schemeClr val="tx1">
                    <a:tint val="75000"/>
                  </a:schemeClr>
                </a:solidFill>
              </a:defRPr>
            </a:lvl6pPr>
            <a:lvl7pPr marL="9402716" indent="0" algn="ctr">
              <a:buNone/>
              <a:defRPr>
                <a:solidFill>
                  <a:schemeClr val="tx1">
                    <a:tint val="75000"/>
                  </a:schemeClr>
                </a:solidFill>
              </a:defRPr>
            </a:lvl7pPr>
            <a:lvl8pPr marL="10969835" indent="0" algn="ctr">
              <a:buNone/>
              <a:defRPr>
                <a:solidFill>
                  <a:schemeClr val="tx1">
                    <a:tint val="75000"/>
                  </a:schemeClr>
                </a:solidFill>
              </a:defRPr>
            </a:lvl8pPr>
            <a:lvl9pPr marL="1253695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6104F-B80C-4B44-8A86-41B68B05A2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300016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6104F-B80C-4B44-8A86-41B68B05A2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398775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2" y="2814321"/>
            <a:ext cx="79444213"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6104F-B80C-4B44-8A86-41B68B05A2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246351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6104F-B80C-4B44-8A86-41B68B05A2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33828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5"/>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119" indent="0">
              <a:buNone/>
              <a:defRPr sz="6200">
                <a:solidFill>
                  <a:schemeClr val="tx1">
                    <a:tint val="75000"/>
                  </a:schemeClr>
                </a:solidFill>
              </a:defRPr>
            </a:lvl2pPr>
            <a:lvl3pPr marL="3134239" indent="0">
              <a:buNone/>
              <a:defRPr sz="5500">
                <a:solidFill>
                  <a:schemeClr val="tx1">
                    <a:tint val="75000"/>
                  </a:schemeClr>
                </a:solidFill>
              </a:defRPr>
            </a:lvl3pPr>
            <a:lvl4pPr marL="4701358" indent="0">
              <a:buNone/>
              <a:defRPr sz="4800">
                <a:solidFill>
                  <a:schemeClr val="tx1">
                    <a:tint val="75000"/>
                  </a:schemeClr>
                </a:solidFill>
              </a:defRPr>
            </a:lvl4pPr>
            <a:lvl5pPr marL="6268477" indent="0">
              <a:buNone/>
              <a:defRPr sz="4800">
                <a:solidFill>
                  <a:schemeClr val="tx1">
                    <a:tint val="75000"/>
                  </a:schemeClr>
                </a:solidFill>
              </a:defRPr>
            </a:lvl5pPr>
            <a:lvl6pPr marL="7835597" indent="0">
              <a:buNone/>
              <a:defRPr sz="4800">
                <a:solidFill>
                  <a:schemeClr val="tx1">
                    <a:tint val="75000"/>
                  </a:schemeClr>
                </a:solidFill>
              </a:defRPr>
            </a:lvl6pPr>
            <a:lvl7pPr marL="9402716" indent="0">
              <a:buNone/>
              <a:defRPr sz="4800">
                <a:solidFill>
                  <a:schemeClr val="tx1">
                    <a:tint val="75000"/>
                  </a:schemeClr>
                </a:solidFill>
              </a:defRPr>
            </a:lvl7pPr>
            <a:lvl8pPr marL="10969835" indent="0">
              <a:buNone/>
              <a:defRPr sz="4800">
                <a:solidFill>
                  <a:schemeClr val="tx1">
                    <a:tint val="75000"/>
                  </a:schemeClr>
                </a:solidFill>
              </a:defRPr>
            </a:lvl8pPr>
            <a:lvl9pPr marL="12536955"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6104F-B80C-4B44-8A86-41B68B05A2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115506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5"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46104F-B80C-4B44-8A86-41B68B05A21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78324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119" indent="0">
              <a:buNone/>
              <a:defRPr sz="6900" b="1"/>
            </a:lvl2pPr>
            <a:lvl3pPr marL="3134239" indent="0">
              <a:buNone/>
              <a:defRPr sz="6200" b="1"/>
            </a:lvl3pPr>
            <a:lvl4pPr marL="4701358" indent="0">
              <a:buNone/>
              <a:defRPr sz="5500" b="1"/>
            </a:lvl4pPr>
            <a:lvl5pPr marL="6268477" indent="0">
              <a:buNone/>
              <a:defRPr sz="5500" b="1"/>
            </a:lvl5pPr>
            <a:lvl6pPr marL="7835597" indent="0">
              <a:buNone/>
              <a:defRPr sz="5500" b="1"/>
            </a:lvl6pPr>
            <a:lvl7pPr marL="9402716" indent="0">
              <a:buNone/>
              <a:defRPr sz="5500" b="1"/>
            </a:lvl7pPr>
            <a:lvl8pPr marL="10969835" indent="0">
              <a:buNone/>
              <a:defRPr sz="5500" b="1"/>
            </a:lvl8pPr>
            <a:lvl9pPr marL="12536955"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4912362"/>
            <a:ext cx="14550390" cy="2047238"/>
          </a:xfrm>
        </p:spPr>
        <p:txBody>
          <a:bodyPr anchor="b"/>
          <a:lstStyle>
            <a:lvl1pPr marL="0" indent="0">
              <a:buNone/>
              <a:defRPr sz="8200" b="1"/>
            </a:lvl1pPr>
            <a:lvl2pPr marL="1567119" indent="0">
              <a:buNone/>
              <a:defRPr sz="6900" b="1"/>
            </a:lvl2pPr>
            <a:lvl3pPr marL="3134239" indent="0">
              <a:buNone/>
              <a:defRPr sz="6200" b="1"/>
            </a:lvl3pPr>
            <a:lvl4pPr marL="4701358" indent="0">
              <a:buNone/>
              <a:defRPr sz="5500" b="1"/>
            </a:lvl4pPr>
            <a:lvl5pPr marL="6268477" indent="0">
              <a:buNone/>
              <a:defRPr sz="5500" b="1"/>
            </a:lvl5pPr>
            <a:lvl6pPr marL="7835597" indent="0">
              <a:buNone/>
              <a:defRPr sz="5500" b="1"/>
            </a:lvl6pPr>
            <a:lvl7pPr marL="9402716" indent="0">
              <a:buNone/>
              <a:defRPr sz="5500" b="1"/>
            </a:lvl7pPr>
            <a:lvl8pPr marL="10969835" indent="0">
              <a:buNone/>
              <a:defRPr sz="5500" b="1"/>
            </a:lvl8pPr>
            <a:lvl9pPr marL="12536955"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5"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6104F-B80C-4B44-8A86-41B68B05A21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252097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6104F-B80C-4B44-8A86-41B68B05A21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77721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6104F-B80C-4B44-8A86-41B68B05A21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378467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5"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5" y="4592321"/>
            <a:ext cx="10829927" cy="15011402"/>
          </a:xfrm>
        </p:spPr>
        <p:txBody>
          <a:bodyPr/>
          <a:lstStyle>
            <a:lvl1pPr marL="0" indent="0">
              <a:buNone/>
              <a:defRPr sz="4800"/>
            </a:lvl1pPr>
            <a:lvl2pPr marL="1567119" indent="0">
              <a:buNone/>
              <a:defRPr sz="4100"/>
            </a:lvl2pPr>
            <a:lvl3pPr marL="3134239" indent="0">
              <a:buNone/>
              <a:defRPr sz="3400"/>
            </a:lvl3pPr>
            <a:lvl4pPr marL="4701358" indent="0">
              <a:buNone/>
              <a:defRPr sz="3100"/>
            </a:lvl4pPr>
            <a:lvl5pPr marL="6268477" indent="0">
              <a:buNone/>
              <a:defRPr sz="3100"/>
            </a:lvl5pPr>
            <a:lvl6pPr marL="7835597" indent="0">
              <a:buNone/>
              <a:defRPr sz="3100"/>
            </a:lvl6pPr>
            <a:lvl7pPr marL="9402716" indent="0">
              <a:buNone/>
              <a:defRPr sz="3100"/>
            </a:lvl7pPr>
            <a:lvl8pPr marL="10969835" indent="0">
              <a:buNone/>
              <a:defRPr sz="3100"/>
            </a:lvl8pPr>
            <a:lvl9pPr marL="12536955"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6104F-B80C-4B44-8A86-41B68B05A21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83274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119" indent="0">
              <a:buNone/>
              <a:defRPr sz="9600"/>
            </a:lvl2pPr>
            <a:lvl3pPr marL="3134239" indent="0">
              <a:buNone/>
              <a:defRPr sz="8200"/>
            </a:lvl3pPr>
            <a:lvl4pPr marL="4701358" indent="0">
              <a:buNone/>
              <a:defRPr sz="6900"/>
            </a:lvl4pPr>
            <a:lvl5pPr marL="6268477" indent="0">
              <a:buNone/>
              <a:defRPr sz="6900"/>
            </a:lvl5pPr>
            <a:lvl6pPr marL="7835597" indent="0">
              <a:buNone/>
              <a:defRPr sz="6900"/>
            </a:lvl6pPr>
            <a:lvl7pPr marL="9402716" indent="0">
              <a:buNone/>
              <a:defRPr sz="6900"/>
            </a:lvl7pPr>
            <a:lvl8pPr marL="10969835" indent="0">
              <a:buNone/>
              <a:defRPr sz="6900"/>
            </a:lvl8pPr>
            <a:lvl9pPr marL="12536955"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119" indent="0">
              <a:buNone/>
              <a:defRPr sz="4100"/>
            </a:lvl2pPr>
            <a:lvl3pPr marL="3134239" indent="0">
              <a:buNone/>
              <a:defRPr sz="3400"/>
            </a:lvl3pPr>
            <a:lvl4pPr marL="4701358" indent="0">
              <a:buNone/>
              <a:defRPr sz="3100"/>
            </a:lvl4pPr>
            <a:lvl5pPr marL="6268477" indent="0">
              <a:buNone/>
              <a:defRPr sz="3100"/>
            </a:lvl5pPr>
            <a:lvl6pPr marL="7835597" indent="0">
              <a:buNone/>
              <a:defRPr sz="3100"/>
            </a:lvl6pPr>
            <a:lvl7pPr marL="9402716" indent="0">
              <a:buNone/>
              <a:defRPr sz="3100"/>
            </a:lvl7pPr>
            <a:lvl8pPr marL="10969835" indent="0">
              <a:buNone/>
              <a:defRPr sz="3100"/>
            </a:lvl8pPr>
            <a:lvl9pPr marL="12536955"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6104F-B80C-4B44-8A86-41B68B05A21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CDA2-F538-49AD-8AAB-C641CB796EA7}" type="slidenum">
              <a:rPr lang="en-US" smtClean="0"/>
              <a:t>‹#›</a:t>
            </a:fld>
            <a:endParaRPr lang="en-US"/>
          </a:p>
        </p:txBody>
      </p:sp>
    </p:spTree>
    <p:extLst>
      <p:ext uri="{BB962C8B-B14F-4D97-AF65-F5344CB8AC3E}">
        <p14:creationId xmlns:p14="http://schemas.microsoft.com/office/powerpoint/2010/main" val="201686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23" tIns="156713" rIns="313423" bIns="156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423" tIns="156713" rIns="313423" bIns="156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5"/>
            <a:ext cx="7680960" cy="1168400"/>
          </a:xfrm>
          <a:prstGeom prst="rect">
            <a:avLst/>
          </a:prstGeom>
        </p:spPr>
        <p:txBody>
          <a:bodyPr vert="horz" lIns="313423" tIns="156713" rIns="313423" bIns="156713" rtlCol="0" anchor="ctr"/>
          <a:lstStyle>
            <a:lvl1pPr algn="l">
              <a:defRPr sz="4100">
                <a:solidFill>
                  <a:schemeClr val="tx1">
                    <a:tint val="75000"/>
                  </a:schemeClr>
                </a:solidFill>
              </a:defRPr>
            </a:lvl1pPr>
          </a:lstStyle>
          <a:p>
            <a:fld id="{F246104F-B80C-4B44-8A86-41B68B05A218}" type="datetimeFigureOut">
              <a:rPr lang="en-US" smtClean="0"/>
              <a:t>5/24/2018</a:t>
            </a:fld>
            <a:endParaRPr lang="en-US"/>
          </a:p>
        </p:txBody>
      </p:sp>
      <p:sp>
        <p:nvSpPr>
          <p:cNvPr id="5" name="Footer Placeholder 4"/>
          <p:cNvSpPr>
            <a:spLocks noGrp="1"/>
          </p:cNvSpPr>
          <p:nvPr>
            <p:ph type="ftr" sz="quarter" idx="3"/>
          </p:nvPr>
        </p:nvSpPr>
        <p:spPr>
          <a:xfrm>
            <a:off x="11247120" y="20340325"/>
            <a:ext cx="10424160" cy="1168400"/>
          </a:xfrm>
          <a:prstGeom prst="rect">
            <a:avLst/>
          </a:prstGeom>
        </p:spPr>
        <p:txBody>
          <a:bodyPr vert="horz" lIns="313423" tIns="156713" rIns="313423" bIns="156713"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5"/>
            <a:ext cx="7680960" cy="1168400"/>
          </a:xfrm>
          <a:prstGeom prst="rect">
            <a:avLst/>
          </a:prstGeom>
        </p:spPr>
        <p:txBody>
          <a:bodyPr vert="horz" lIns="313423" tIns="156713" rIns="313423" bIns="156713" rtlCol="0" anchor="ctr"/>
          <a:lstStyle>
            <a:lvl1pPr algn="r">
              <a:defRPr sz="4100">
                <a:solidFill>
                  <a:schemeClr val="tx1">
                    <a:tint val="75000"/>
                  </a:schemeClr>
                </a:solidFill>
              </a:defRPr>
            </a:lvl1pPr>
          </a:lstStyle>
          <a:p>
            <a:fld id="{7804CDA2-F538-49AD-8AAB-C641CB796EA7}" type="slidenum">
              <a:rPr lang="en-US" smtClean="0"/>
              <a:t>‹#›</a:t>
            </a:fld>
            <a:endParaRPr lang="en-US"/>
          </a:p>
        </p:txBody>
      </p:sp>
    </p:spTree>
    <p:extLst>
      <p:ext uri="{BB962C8B-B14F-4D97-AF65-F5344CB8AC3E}">
        <p14:creationId xmlns:p14="http://schemas.microsoft.com/office/powerpoint/2010/main" val="26163246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3134239" rtl="0" eaLnBrk="1" latinLnBrk="0" hangingPunct="1">
        <a:spcBef>
          <a:spcPct val="0"/>
        </a:spcBef>
        <a:buNone/>
        <a:defRPr sz="15100" kern="1200">
          <a:solidFill>
            <a:schemeClr val="tx1"/>
          </a:solidFill>
          <a:latin typeface="+mj-lt"/>
          <a:ea typeface="+mj-ea"/>
          <a:cs typeface="+mj-cs"/>
        </a:defRPr>
      </a:lvl1pPr>
    </p:titleStyle>
    <p:bodyStyle>
      <a:lvl1pPr marL="1175341" indent="-1175341" algn="l" defTabSz="3134239"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1pPr>
      <a:lvl2pPr marL="2546570" indent="-979450" algn="l" defTabSz="313423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2pPr>
      <a:lvl3pPr marL="3917798" indent="-783560" algn="l" defTabSz="3134239"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3pPr>
      <a:lvl4pPr marL="5484918" indent="-783560" algn="l" defTabSz="3134239"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4pPr>
      <a:lvl5pPr marL="7052037" indent="-783560" algn="l" defTabSz="3134239"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5pPr>
      <a:lvl6pPr marL="8619156" indent="-783560" algn="l" defTabSz="3134239"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6276" indent="-783560" algn="l" defTabSz="3134239"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3395" indent="-783560" algn="l" defTabSz="3134239"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0514" indent="-783560" algn="l" defTabSz="3134239"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p:bodyStyle>
    <p:otherStyle>
      <a:defPPr>
        <a:defRPr lang="en-US"/>
      </a:defPPr>
      <a:lvl1pPr marL="0" algn="l" defTabSz="3134239" rtl="0" eaLnBrk="1" latinLnBrk="0" hangingPunct="1">
        <a:defRPr sz="6200" kern="1200">
          <a:solidFill>
            <a:schemeClr val="tx1"/>
          </a:solidFill>
          <a:latin typeface="+mn-lt"/>
          <a:ea typeface="+mn-ea"/>
          <a:cs typeface="+mn-cs"/>
        </a:defRPr>
      </a:lvl1pPr>
      <a:lvl2pPr marL="1567119" algn="l" defTabSz="3134239" rtl="0" eaLnBrk="1" latinLnBrk="0" hangingPunct="1">
        <a:defRPr sz="6200" kern="1200">
          <a:solidFill>
            <a:schemeClr val="tx1"/>
          </a:solidFill>
          <a:latin typeface="+mn-lt"/>
          <a:ea typeface="+mn-ea"/>
          <a:cs typeface="+mn-cs"/>
        </a:defRPr>
      </a:lvl2pPr>
      <a:lvl3pPr marL="3134239" algn="l" defTabSz="3134239" rtl="0" eaLnBrk="1" latinLnBrk="0" hangingPunct="1">
        <a:defRPr sz="6200" kern="1200">
          <a:solidFill>
            <a:schemeClr val="tx1"/>
          </a:solidFill>
          <a:latin typeface="+mn-lt"/>
          <a:ea typeface="+mn-ea"/>
          <a:cs typeface="+mn-cs"/>
        </a:defRPr>
      </a:lvl3pPr>
      <a:lvl4pPr marL="4701358" algn="l" defTabSz="3134239" rtl="0" eaLnBrk="1" latinLnBrk="0" hangingPunct="1">
        <a:defRPr sz="6200" kern="1200">
          <a:solidFill>
            <a:schemeClr val="tx1"/>
          </a:solidFill>
          <a:latin typeface="+mn-lt"/>
          <a:ea typeface="+mn-ea"/>
          <a:cs typeface="+mn-cs"/>
        </a:defRPr>
      </a:lvl4pPr>
      <a:lvl5pPr marL="6268477" algn="l" defTabSz="3134239" rtl="0" eaLnBrk="1" latinLnBrk="0" hangingPunct="1">
        <a:defRPr sz="6200" kern="1200">
          <a:solidFill>
            <a:schemeClr val="tx1"/>
          </a:solidFill>
          <a:latin typeface="+mn-lt"/>
          <a:ea typeface="+mn-ea"/>
          <a:cs typeface="+mn-cs"/>
        </a:defRPr>
      </a:lvl5pPr>
      <a:lvl6pPr marL="7835597" algn="l" defTabSz="3134239" rtl="0" eaLnBrk="1" latinLnBrk="0" hangingPunct="1">
        <a:defRPr sz="6200" kern="1200">
          <a:solidFill>
            <a:schemeClr val="tx1"/>
          </a:solidFill>
          <a:latin typeface="+mn-lt"/>
          <a:ea typeface="+mn-ea"/>
          <a:cs typeface="+mn-cs"/>
        </a:defRPr>
      </a:lvl6pPr>
      <a:lvl7pPr marL="9402716" algn="l" defTabSz="3134239" rtl="0" eaLnBrk="1" latinLnBrk="0" hangingPunct="1">
        <a:defRPr sz="6200" kern="1200">
          <a:solidFill>
            <a:schemeClr val="tx1"/>
          </a:solidFill>
          <a:latin typeface="+mn-lt"/>
          <a:ea typeface="+mn-ea"/>
          <a:cs typeface="+mn-cs"/>
        </a:defRPr>
      </a:lvl7pPr>
      <a:lvl8pPr marL="10969835" algn="l" defTabSz="3134239" rtl="0" eaLnBrk="1" latinLnBrk="0" hangingPunct="1">
        <a:defRPr sz="6200" kern="1200">
          <a:solidFill>
            <a:schemeClr val="tx1"/>
          </a:solidFill>
          <a:latin typeface="+mn-lt"/>
          <a:ea typeface="+mn-ea"/>
          <a:cs typeface="+mn-cs"/>
        </a:defRPr>
      </a:lvl8pPr>
      <a:lvl9pPr marL="12536955" algn="l" defTabSz="3134239"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lh6.googleusercontent.com/OB6SXhPUie71fhAhRt7s0_AU6KTPHIgPawT5ei52ZM-TrD__BsHg5fg4z8cXC2j9wMlou38rY6q8Pc6mMcFi3WnQuWfD2mVRzLxBgEMaVC12V5Px7Jgrr2b_7ntOYwwG_eGpB-ShA6M"/>
          <p:cNvPicPr>
            <a:picLocks noChangeAspect="1" noChangeArrowheads="1"/>
          </p:cNvPicPr>
          <p:nvPr/>
        </p:nvPicPr>
        <p:blipFill rotWithShape="1">
          <a:blip r:embed="rId2">
            <a:extLst>
              <a:ext uri="{28A0092B-C50C-407E-A947-70E740481C1C}">
                <a14:useLocalDpi xmlns:a14="http://schemas.microsoft.com/office/drawing/2010/main" val="0"/>
              </a:ext>
            </a:extLst>
          </a:blip>
          <a:srcRect l="6600" t="19769" r="23297" b="16435"/>
          <a:stretch/>
        </p:blipFill>
        <p:spPr bwMode="auto">
          <a:xfrm>
            <a:off x="262759" y="1447800"/>
            <a:ext cx="5334000" cy="3750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3.googleusercontent.com/tZ511LxwYlH8YwUQrkBkqpoTUHKXzKlbxODVyWkL3y7AchqP8PXy89aiGO3DhKkIb9kSZ4shicYV9MjLa0Hwv-VAAhZw-lGqnhAIpCDMk8PsbVKfElvEQL3rmYClHhKoRk4ZsEwlS8c"/>
          <p:cNvPicPr>
            <a:picLocks noChangeAspect="1" noChangeArrowheads="1"/>
          </p:cNvPicPr>
          <p:nvPr/>
        </p:nvPicPr>
        <p:blipFill rotWithShape="1">
          <a:blip r:embed="rId3">
            <a:extLst>
              <a:ext uri="{28A0092B-C50C-407E-A947-70E740481C1C}">
                <a14:useLocalDpi xmlns:a14="http://schemas.microsoft.com/office/drawing/2010/main" val="0"/>
              </a:ext>
            </a:extLst>
          </a:blip>
          <a:srcRect l="12878" t="19011" r="23517" b="16222"/>
          <a:stretch/>
        </p:blipFill>
        <p:spPr bwMode="auto">
          <a:xfrm>
            <a:off x="5757866" y="1447798"/>
            <a:ext cx="4767082" cy="3750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4.googleusercontent.com/6gOn3utSYKOKiWeFKXynTEKrfExXj2cetvlARR6yHEpKSBvRCeKhATHCnO4t_vW8Fr8X0nKChjDBbINabVbrm5bDkCqAr9-RcmJFFyYBNwHm-YDJCDnA7kX2xbqyYUZtjEzMMRp0N9U"/>
          <p:cNvPicPr>
            <a:picLocks noChangeAspect="1" noChangeArrowheads="1"/>
          </p:cNvPicPr>
          <p:nvPr/>
        </p:nvPicPr>
        <p:blipFill rotWithShape="1">
          <a:blip r:embed="rId4">
            <a:extLst>
              <a:ext uri="{28A0092B-C50C-407E-A947-70E740481C1C}">
                <a14:useLocalDpi xmlns:a14="http://schemas.microsoft.com/office/drawing/2010/main" val="0"/>
              </a:ext>
            </a:extLst>
          </a:blip>
          <a:srcRect l="10471" t="19679" r="22100" b="15550"/>
          <a:stretch/>
        </p:blipFill>
        <p:spPr bwMode="auto">
          <a:xfrm>
            <a:off x="5572940" y="6070270"/>
            <a:ext cx="5186856" cy="3850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6.googleusercontent.com/x7ozV44iMMDk3Iaoyi8uzmXo6SZAFcMJXRsMJ1gkwOtEVqn6x8-SCSSfvvhDatBMwFF7bBE7COW6ZRsNLCVZHeqpyxW5FllZWJjyjCXdYFvZl3D_GKPWB4l7PgAjWmTpBOEkqlSeXSk"/>
          <p:cNvPicPr>
            <a:picLocks noChangeAspect="1" noChangeArrowheads="1"/>
          </p:cNvPicPr>
          <p:nvPr/>
        </p:nvPicPr>
        <p:blipFill rotWithShape="1">
          <a:blip r:embed="rId5">
            <a:extLst>
              <a:ext uri="{28A0092B-C50C-407E-A947-70E740481C1C}">
                <a14:useLocalDpi xmlns:a14="http://schemas.microsoft.com/office/drawing/2010/main" val="0"/>
              </a:ext>
            </a:extLst>
          </a:blip>
          <a:srcRect l="17732" t="16619" r="25652" b="17317"/>
          <a:stretch/>
        </p:blipFill>
        <p:spPr bwMode="auto">
          <a:xfrm>
            <a:off x="1371341" y="10568073"/>
            <a:ext cx="422541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6.googleusercontent.com/Bk6UqYk4-b1ICbe7TicDbRHCgXvdmDZfia1od9yV7D_J8c5aJK_c47tSAF1IhfhHS4j0hpfwKSKdQDX3AsXcEUTzImBGZ8yiFrnxH9fwnZLW62ILnQPUaHQmZ7pikzaxYDyknQ63mFM"/>
          <p:cNvPicPr>
            <a:picLocks noChangeAspect="1" noChangeArrowheads="1"/>
          </p:cNvPicPr>
          <p:nvPr/>
        </p:nvPicPr>
        <p:blipFill rotWithShape="1">
          <a:blip r:embed="rId6">
            <a:extLst>
              <a:ext uri="{28A0092B-C50C-407E-A947-70E740481C1C}">
                <a14:useLocalDpi xmlns:a14="http://schemas.microsoft.com/office/drawing/2010/main" val="0"/>
              </a:ext>
            </a:extLst>
          </a:blip>
          <a:srcRect l="5306" t="16573" r="26123" b="15025"/>
          <a:stretch/>
        </p:blipFill>
        <p:spPr bwMode="auto">
          <a:xfrm>
            <a:off x="5547808" y="10568073"/>
            <a:ext cx="5186857" cy="399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lh5.googleusercontent.com/IuOwKHZYuiMOOYrtQZIms674SdRfiPPFCcDevOgf9lJPsvm4kbtswZb2HnsxzdNpQ2AS0DFejzQATnJGDZtXLQ7Y64R7X5wNbPyXassHU19HjitT-JRB0qZ3KCaRFOsYXvtR1zK5Q5Y"/>
          <p:cNvPicPr>
            <a:picLocks noChangeAspect="1" noChangeArrowheads="1"/>
          </p:cNvPicPr>
          <p:nvPr/>
        </p:nvPicPr>
        <p:blipFill rotWithShape="1">
          <a:blip r:embed="rId7">
            <a:extLst>
              <a:ext uri="{28A0092B-C50C-407E-A947-70E740481C1C}">
                <a14:useLocalDpi xmlns:a14="http://schemas.microsoft.com/office/drawing/2010/main" val="0"/>
              </a:ext>
            </a:extLst>
          </a:blip>
          <a:srcRect l="10083" t="19553" r="22378" b="15068"/>
          <a:stretch/>
        </p:blipFill>
        <p:spPr bwMode="auto">
          <a:xfrm>
            <a:off x="2259609" y="16840200"/>
            <a:ext cx="6324600" cy="4730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4.googleusercontent.com/0wb5TC0IB3PO9aw_5kJa-PlBvpRPy1KMx-KAnBPXe4T8h9BOILOqLvI7ajWfs50lCHy_HShBcldGKdOh1I3k76f5dcss81ACB5VRH_73OFu9qTkRE9mZ4tAwSZWU-mavBADjmMT2tDk"/>
          <p:cNvPicPr>
            <a:picLocks noChangeAspect="1" noChangeArrowheads="1"/>
          </p:cNvPicPr>
          <p:nvPr/>
        </p:nvPicPr>
        <p:blipFill rotWithShape="1">
          <a:blip r:embed="rId8">
            <a:extLst>
              <a:ext uri="{28A0092B-C50C-407E-A947-70E740481C1C}">
                <a14:useLocalDpi xmlns:a14="http://schemas.microsoft.com/office/drawing/2010/main" val="0"/>
              </a:ext>
            </a:extLst>
          </a:blip>
          <a:srcRect l="5093" t="13940" r="38709" b="31212"/>
          <a:stretch/>
        </p:blipFill>
        <p:spPr bwMode="auto">
          <a:xfrm>
            <a:off x="19426232" y="2209800"/>
            <a:ext cx="6936328" cy="5231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lh5.googleusercontent.com/AkDYj9lFTByugKRDB9Fpcgm5RYjQFAJLYt2OFtQagJ0bopG6Z8sSAi3OhOmzuBEcEKYqOTJTeWJ3BKi6i-inya_le8lzj44NF8o5ZW6w--6fspNYjOhxaNCAmZvFM-0xcEHo1ulAJJQ"/>
          <p:cNvPicPr>
            <a:picLocks noChangeAspect="1" noChangeArrowheads="1"/>
          </p:cNvPicPr>
          <p:nvPr/>
        </p:nvPicPr>
        <p:blipFill rotWithShape="1">
          <a:blip r:embed="rId9">
            <a:extLst>
              <a:ext uri="{28A0092B-C50C-407E-A947-70E740481C1C}">
                <a14:useLocalDpi xmlns:a14="http://schemas.microsoft.com/office/drawing/2010/main" val="0"/>
              </a:ext>
            </a:extLst>
          </a:blip>
          <a:srcRect l="7744" t="14575" r="39883" b="32709"/>
          <a:stretch/>
        </p:blipFill>
        <p:spPr bwMode="auto">
          <a:xfrm>
            <a:off x="26141855" y="2355468"/>
            <a:ext cx="6368142"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3.googleusercontent.com/raY7G4jpwvk0KesXC0Tkp04g6sZ7Aaeqc_Cuh4-2NQKqWm9wLJhm8Kw4OdWBanEE6Qgcr1j5vkprpX-kCPptkWZZ52IFFw86St_hjGpyIHnD9RX6AZpPmWFwYry4_2t402CWbcgGFkY"/>
          <p:cNvPicPr>
            <a:picLocks noChangeAspect="1" noChangeArrowheads="1"/>
          </p:cNvPicPr>
          <p:nvPr/>
        </p:nvPicPr>
        <p:blipFill rotWithShape="1">
          <a:blip r:embed="rId10">
            <a:extLst>
              <a:ext uri="{28A0092B-C50C-407E-A947-70E740481C1C}">
                <a14:useLocalDpi xmlns:a14="http://schemas.microsoft.com/office/drawing/2010/main" val="0"/>
              </a:ext>
            </a:extLst>
          </a:blip>
          <a:srcRect l="10420" t="18561" r="22672" b="15355"/>
          <a:stretch/>
        </p:blipFill>
        <p:spPr bwMode="auto">
          <a:xfrm>
            <a:off x="23127557" y="9334124"/>
            <a:ext cx="6226164" cy="47519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lh5.googleusercontent.com/jGxvlCc7bKtO7OfJzIyX2RX9aOk6FUuGV1Sn1eEg3gDPXV7VGbSU4v7yoXaJ9tAKwoPGKGlb2kO-otSg4txicLhL5Z8qf-iJaCnjB_UQz7x0A_Q0vUhgZwWSgISIuW8z6vczS_kU0rE"/>
          <p:cNvPicPr>
            <a:picLocks noChangeAspect="1" noChangeArrowheads="1"/>
          </p:cNvPicPr>
          <p:nvPr/>
        </p:nvPicPr>
        <p:blipFill rotWithShape="1">
          <a:blip r:embed="rId11">
            <a:extLst>
              <a:ext uri="{28A0092B-C50C-407E-A947-70E740481C1C}">
                <a14:useLocalDpi xmlns:a14="http://schemas.microsoft.com/office/drawing/2010/main" val="0"/>
              </a:ext>
            </a:extLst>
          </a:blip>
          <a:srcRect l="7361" t="18791" r="22103" b="14423"/>
          <a:stretch/>
        </p:blipFill>
        <p:spPr bwMode="auto">
          <a:xfrm>
            <a:off x="22803865" y="16017480"/>
            <a:ext cx="666547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6.googleusercontent.com/pbgxTJcH91fKHfFxvTLAT-g9qPkxBcq52WQ2S67r0lPY6wH7TnwA_dAwgho8ldeNIJJ9dPrMNa1pNTpavulCjeuSr-wQfHOY1SiSP6vyAxNKw701Vssf3tu9BtaB069qwUgq0fDKQmk"/>
          <p:cNvPicPr>
            <a:picLocks noChangeAspect="1" noChangeArrowheads="1"/>
          </p:cNvPicPr>
          <p:nvPr/>
        </p:nvPicPr>
        <p:blipFill rotWithShape="1">
          <a:blip r:embed="rId12">
            <a:extLst>
              <a:ext uri="{28A0092B-C50C-407E-A947-70E740481C1C}">
                <a14:useLocalDpi xmlns:a14="http://schemas.microsoft.com/office/drawing/2010/main" val="0"/>
              </a:ext>
            </a:extLst>
          </a:blip>
          <a:srcRect l="21711" t="18934" r="21813" b="15929"/>
          <a:stretch/>
        </p:blipFill>
        <p:spPr bwMode="auto">
          <a:xfrm>
            <a:off x="1463994" y="6062263"/>
            <a:ext cx="4132765" cy="36832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86360" y="685800"/>
            <a:ext cx="4171505" cy="646331"/>
          </a:xfrm>
          <a:prstGeom prst="rect">
            <a:avLst/>
          </a:prstGeom>
          <a:noFill/>
        </p:spPr>
        <p:txBody>
          <a:bodyPr wrap="square" rtlCol="0">
            <a:spAutoFit/>
          </a:bodyPr>
          <a:lstStyle/>
          <a:p>
            <a:r>
              <a:rPr lang="en-US" sz="3600" b="1" dirty="0" smtClean="0"/>
              <a:t>Wind Speed at 90 m</a:t>
            </a:r>
            <a:endParaRPr lang="en-US" sz="3600" b="1" dirty="0"/>
          </a:p>
        </p:txBody>
      </p:sp>
      <p:sp>
        <p:nvSpPr>
          <p:cNvPr id="16" name="TextBox 15"/>
          <p:cNvSpPr txBox="1"/>
          <p:nvPr/>
        </p:nvSpPr>
        <p:spPr>
          <a:xfrm>
            <a:off x="6125771" y="685800"/>
            <a:ext cx="5169013" cy="646331"/>
          </a:xfrm>
          <a:prstGeom prst="rect">
            <a:avLst/>
          </a:prstGeom>
          <a:noFill/>
        </p:spPr>
        <p:txBody>
          <a:bodyPr wrap="square" rtlCol="0">
            <a:spAutoFit/>
          </a:bodyPr>
          <a:lstStyle/>
          <a:p>
            <a:r>
              <a:rPr lang="en-US" sz="3600" b="1" dirty="0" smtClean="0"/>
              <a:t>Wind Speed Reclassified</a:t>
            </a:r>
            <a:endParaRPr lang="en-US" sz="3600" b="1" dirty="0"/>
          </a:p>
        </p:txBody>
      </p:sp>
      <p:sp>
        <p:nvSpPr>
          <p:cNvPr id="17" name="TextBox 16"/>
          <p:cNvSpPr txBox="1"/>
          <p:nvPr/>
        </p:nvSpPr>
        <p:spPr>
          <a:xfrm>
            <a:off x="2259609" y="5363856"/>
            <a:ext cx="2541534" cy="646331"/>
          </a:xfrm>
          <a:prstGeom prst="rect">
            <a:avLst/>
          </a:prstGeom>
          <a:noFill/>
        </p:spPr>
        <p:txBody>
          <a:bodyPr wrap="square" rtlCol="0">
            <a:spAutoFit/>
          </a:bodyPr>
          <a:lstStyle/>
          <a:p>
            <a:r>
              <a:rPr lang="en-US" sz="3600" b="1" dirty="0" smtClean="0"/>
              <a:t>Bathymetry</a:t>
            </a:r>
            <a:endParaRPr lang="en-US" sz="3600" b="1" dirty="0"/>
          </a:p>
        </p:txBody>
      </p:sp>
      <p:sp>
        <p:nvSpPr>
          <p:cNvPr id="18" name="TextBox 17"/>
          <p:cNvSpPr txBox="1"/>
          <p:nvPr/>
        </p:nvSpPr>
        <p:spPr>
          <a:xfrm>
            <a:off x="6125771" y="5363855"/>
            <a:ext cx="5704870" cy="646331"/>
          </a:xfrm>
          <a:prstGeom prst="rect">
            <a:avLst/>
          </a:prstGeom>
          <a:noFill/>
        </p:spPr>
        <p:txBody>
          <a:bodyPr wrap="square" rtlCol="0">
            <a:spAutoFit/>
          </a:bodyPr>
          <a:lstStyle/>
          <a:p>
            <a:r>
              <a:rPr lang="en-US" sz="3600" b="1" dirty="0" smtClean="0"/>
              <a:t>Bathymetry Reclassified</a:t>
            </a:r>
            <a:endParaRPr lang="en-US" sz="3600" b="1" dirty="0"/>
          </a:p>
        </p:txBody>
      </p:sp>
      <p:sp>
        <p:nvSpPr>
          <p:cNvPr id="19" name="TextBox 18"/>
          <p:cNvSpPr txBox="1"/>
          <p:nvPr/>
        </p:nvSpPr>
        <p:spPr>
          <a:xfrm>
            <a:off x="903022" y="9910266"/>
            <a:ext cx="5025899" cy="646331"/>
          </a:xfrm>
          <a:prstGeom prst="rect">
            <a:avLst/>
          </a:prstGeom>
          <a:noFill/>
        </p:spPr>
        <p:txBody>
          <a:bodyPr wrap="square" rtlCol="0">
            <a:spAutoFit/>
          </a:bodyPr>
          <a:lstStyle/>
          <a:p>
            <a:r>
              <a:rPr lang="en-US" sz="3600" b="1" dirty="0" smtClean="0"/>
              <a:t>Wrecks and Obstructions</a:t>
            </a:r>
            <a:endParaRPr lang="en-US" sz="3600" b="1" dirty="0"/>
          </a:p>
        </p:txBody>
      </p:sp>
      <p:sp>
        <p:nvSpPr>
          <p:cNvPr id="20" name="TextBox 19"/>
          <p:cNvSpPr txBox="1"/>
          <p:nvPr/>
        </p:nvSpPr>
        <p:spPr>
          <a:xfrm>
            <a:off x="5894490" y="9910265"/>
            <a:ext cx="6167432" cy="646331"/>
          </a:xfrm>
          <a:prstGeom prst="rect">
            <a:avLst/>
          </a:prstGeom>
          <a:noFill/>
        </p:spPr>
        <p:txBody>
          <a:bodyPr wrap="square" rtlCol="0">
            <a:spAutoFit/>
          </a:bodyPr>
          <a:lstStyle/>
          <a:p>
            <a:r>
              <a:rPr lang="en-US" sz="3600" b="1" dirty="0" smtClean="0"/>
              <a:t>Obstructions by Point Density</a:t>
            </a:r>
            <a:endParaRPr lang="en-US" sz="3600" b="1" dirty="0"/>
          </a:p>
        </p:txBody>
      </p:sp>
      <p:sp>
        <p:nvSpPr>
          <p:cNvPr id="21" name="TextBox 20"/>
          <p:cNvSpPr txBox="1"/>
          <p:nvPr/>
        </p:nvSpPr>
        <p:spPr>
          <a:xfrm>
            <a:off x="3280743" y="16004571"/>
            <a:ext cx="5306094" cy="830997"/>
          </a:xfrm>
          <a:prstGeom prst="rect">
            <a:avLst/>
          </a:prstGeom>
          <a:noFill/>
        </p:spPr>
        <p:txBody>
          <a:bodyPr wrap="square" rtlCol="0">
            <a:spAutoFit/>
          </a:bodyPr>
          <a:lstStyle/>
          <a:p>
            <a:r>
              <a:rPr lang="en-US" sz="4800" b="1" dirty="0" smtClean="0"/>
              <a:t>Weighted Suitability</a:t>
            </a:r>
            <a:endParaRPr lang="en-US" sz="4800" b="1" dirty="0"/>
          </a:p>
        </p:txBody>
      </p:sp>
      <p:sp>
        <p:nvSpPr>
          <p:cNvPr id="23" name="Down Arrow 22"/>
          <p:cNvSpPr/>
          <p:nvPr/>
        </p:nvSpPr>
        <p:spPr>
          <a:xfrm>
            <a:off x="5547808" y="14640169"/>
            <a:ext cx="1143000" cy="13773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0193000" y="785808"/>
            <a:ext cx="6684092" cy="1569660"/>
          </a:xfrm>
          <a:prstGeom prst="rect">
            <a:avLst/>
          </a:prstGeom>
          <a:noFill/>
        </p:spPr>
        <p:txBody>
          <a:bodyPr wrap="square" rtlCol="0">
            <a:spAutoFit/>
          </a:bodyPr>
          <a:lstStyle/>
          <a:p>
            <a:pPr algn="ctr"/>
            <a:r>
              <a:rPr lang="en-US" sz="4800" b="1" dirty="0" smtClean="0"/>
              <a:t>Shipping Lanes, UXOs, and Danger Zones</a:t>
            </a:r>
            <a:endParaRPr lang="en-US" sz="4800" b="1" dirty="0"/>
          </a:p>
        </p:txBody>
      </p:sp>
      <p:sp>
        <p:nvSpPr>
          <p:cNvPr id="25" name="TextBox 24"/>
          <p:cNvSpPr txBox="1"/>
          <p:nvPr/>
        </p:nvSpPr>
        <p:spPr>
          <a:xfrm>
            <a:off x="27995929" y="837840"/>
            <a:ext cx="4191000" cy="1569660"/>
          </a:xfrm>
          <a:prstGeom prst="rect">
            <a:avLst/>
          </a:prstGeom>
          <a:noFill/>
        </p:spPr>
        <p:txBody>
          <a:bodyPr wrap="square" rtlCol="0">
            <a:spAutoFit/>
          </a:bodyPr>
          <a:lstStyle/>
          <a:p>
            <a:pPr algn="ctr"/>
            <a:r>
              <a:rPr lang="en-US" sz="4800" b="1" dirty="0" smtClean="0"/>
              <a:t>Excluded Areas Joined</a:t>
            </a:r>
            <a:endParaRPr lang="en-US" sz="4800" b="1" dirty="0"/>
          </a:p>
        </p:txBody>
      </p:sp>
      <p:sp>
        <p:nvSpPr>
          <p:cNvPr id="26" name="TextBox 25"/>
          <p:cNvSpPr txBox="1"/>
          <p:nvPr/>
        </p:nvSpPr>
        <p:spPr>
          <a:xfrm>
            <a:off x="23348484" y="7764464"/>
            <a:ext cx="6764968" cy="1569660"/>
          </a:xfrm>
          <a:prstGeom prst="rect">
            <a:avLst/>
          </a:prstGeom>
          <a:noFill/>
        </p:spPr>
        <p:txBody>
          <a:bodyPr wrap="square" rtlCol="0">
            <a:spAutoFit/>
          </a:bodyPr>
          <a:lstStyle/>
          <a:p>
            <a:pPr algn="ctr"/>
            <a:r>
              <a:rPr lang="en-US" sz="4800" b="1" dirty="0" smtClean="0"/>
              <a:t>Excluded Areas Removed From Suitability Model</a:t>
            </a:r>
            <a:endParaRPr lang="en-US" sz="4800" b="1" dirty="0"/>
          </a:p>
        </p:txBody>
      </p:sp>
      <p:sp>
        <p:nvSpPr>
          <p:cNvPr id="27" name="TextBox 26"/>
          <p:cNvSpPr txBox="1"/>
          <p:nvPr/>
        </p:nvSpPr>
        <p:spPr>
          <a:xfrm>
            <a:off x="24224045" y="14528650"/>
            <a:ext cx="5306094" cy="1569660"/>
          </a:xfrm>
          <a:prstGeom prst="rect">
            <a:avLst/>
          </a:prstGeom>
          <a:noFill/>
        </p:spPr>
        <p:txBody>
          <a:bodyPr wrap="square" rtlCol="0">
            <a:spAutoFit/>
          </a:bodyPr>
          <a:lstStyle/>
          <a:p>
            <a:pPr algn="ctr"/>
            <a:r>
              <a:rPr lang="en-US" sz="4800" b="1" dirty="0" smtClean="0"/>
              <a:t>Optimal Sites For Offshore Wind</a:t>
            </a:r>
            <a:endParaRPr lang="en-US" sz="4800" b="1" dirty="0"/>
          </a:p>
        </p:txBody>
      </p:sp>
      <p:sp>
        <p:nvSpPr>
          <p:cNvPr id="28" name="TextBox 27"/>
          <p:cNvSpPr txBox="1"/>
          <p:nvPr/>
        </p:nvSpPr>
        <p:spPr>
          <a:xfrm>
            <a:off x="12529646" y="4194255"/>
            <a:ext cx="6476999" cy="8710077"/>
          </a:xfrm>
          <a:prstGeom prst="rect">
            <a:avLst/>
          </a:prstGeom>
          <a:noFill/>
          <a:ln>
            <a:solidFill>
              <a:schemeClr val="tx1"/>
            </a:solidFill>
          </a:ln>
        </p:spPr>
        <p:txBody>
          <a:bodyPr wrap="square" rtlCol="0">
            <a:spAutoFit/>
          </a:bodyPr>
          <a:lstStyle/>
          <a:p>
            <a:pPr algn="ctr"/>
            <a:r>
              <a:rPr lang="en-US" sz="2800" b="1" dirty="0" smtClean="0"/>
              <a:t>Why Offshore Wind?</a:t>
            </a:r>
          </a:p>
          <a:p>
            <a:pPr algn="ctr"/>
            <a:endParaRPr lang="en-US" sz="2800" b="1" dirty="0"/>
          </a:p>
          <a:p>
            <a:pPr algn="ctr"/>
            <a:r>
              <a:rPr lang="en-US" sz="2800" b="1" dirty="0" smtClean="0"/>
              <a:t>As we move toward renewable energy, every region must consider the most efficient use of their resources. In California, for example, a law was recently passed requiring new homes to include solar panels. Solar energy is fine for CA– but what about Virginia?</a:t>
            </a:r>
          </a:p>
          <a:p>
            <a:pPr algn="ctr"/>
            <a:endParaRPr lang="en-US" sz="2800" b="1" dirty="0"/>
          </a:p>
          <a:p>
            <a:pPr algn="ctr"/>
            <a:r>
              <a:rPr lang="en-US" sz="2800" b="1" dirty="0" smtClean="0"/>
              <a:t>Offshore wind is already popular in Europe. Overseas innovations in technology have reduced costs, making offshore wind a more realistic investment in the United </a:t>
            </a:r>
            <a:r>
              <a:rPr lang="en-US" sz="2800" b="1" dirty="0" smtClean="0"/>
              <a:t>States-- already </a:t>
            </a:r>
            <a:r>
              <a:rPr lang="en-US" sz="2800" b="1" dirty="0" smtClean="0"/>
              <a:t>there has been burgeoning interest in developing offshore wind along the East Coast. This project aims to determine the optimal sites for offshore wind specifically along the coast of Virginia. </a:t>
            </a:r>
          </a:p>
        </p:txBody>
      </p:sp>
      <p:sp>
        <p:nvSpPr>
          <p:cNvPr id="30" name="TextBox 29"/>
          <p:cNvSpPr txBox="1"/>
          <p:nvPr/>
        </p:nvSpPr>
        <p:spPr>
          <a:xfrm>
            <a:off x="29946425" y="9480033"/>
            <a:ext cx="2708681" cy="1200329"/>
          </a:xfrm>
          <a:prstGeom prst="rect">
            <a:avLst/>
          </a:prstGeom>
          <a:noFill/>
          <a:ln>
            <a:solidFill>
              <a:schemeClr val="tx1"/>
            </a:solidFill>
          </a:ln>
        </p:spPr>
        <p:txBody>
          <a:bodyPr wrap="square" rtlCol="0">
            <a:spAutoFit/>
          </a:bodyPr>
          <a:lstStyle/>
          <a:p>
            <a:pPr algn="ctr"/>
            <a:r>
              <a:rPr lang="en-US" sz="3600" b="1" dirty="0" smtClean="0"/>
              <a:t>Extract By Mask</a:t>
            </a:r>
          </a:p>
        </p:txBody>
      </p:sp>
      <p:sp>
        <p:nvSpPr>
          <p:cNvPr id="34" name="Bent-Up Arrow 33"/>
          <p:cNvSpPr/>
          <p:nvPr/>
        </p:nvSpPr>
        <p:spPr>
          <a:xfrm rot="16200000" flipH="1">
            <a:off x="30467825" y="7700440"/>
            <a:ext cx="1371600" cy="149964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2143" y="15830600"/>
            <a:ext cx="3002963" cy="3970318"/>
          </a:xfrm>
          <a:prstGeom prst="rect">
            <a:avLst/>
          </a:prstGeom>
          <a:noFill/>
          <a:ln>
            <a:solidFill>
              <a:schemeClr val="tx1"/>
            </a:solidFill>
          </a:ln>
        </p:spPr>
        <p:txBody>
          <a:bodyPr wrap="square" rtlCol="0">
            <a:spAutoFit/>
          </a:bodyPr>
          <a:lstStyle/>
          <a:p>
            <a:pPr algn="ctr"/>
            <a:r>
              <a:rPr lang="en-US" sz="3600" b="1" dirty="0" smtClean="0"/>
              <a:t>Conditional Extraction: Extract Suitability Value of 4 (Most Suitable)</a:t>
            </a:r>
          </a:p>
        </p:txBody>
      </p:sp>
      <p:sp>
        <p:nvSpPr>
          <p:cNvPr id="38" name="Title 1"/>
          <p:cNvSpPr>
            <a:spLocks noGrp="1"/>
          </p:cNvSpPr>
          <p:nvPr>
            <p:ph type="ctrTitle"/>
          </p:nvPr>
        </p:nvSpPr>
        <p:spPr>
          <a:xfrm>
            <a:off x="11294784" y="557043"/>
            <a:ext cx="9213565" cy="3305514"/>
          </a:xfrm>
          <a:solidFill>
            <a:schemeClr val="tx1"/>
          </a:solidFill>
          <a:ln w="28575">
            <a:solidFill>
              <a:schemeClr val="bg1"/>
            </a:solidFill>
          </a:ln>
        </p:spPr>
        <p:txBody>
          <a:bodyPr>
            <a:noAutofit/>
          </a:bodyPr>
          <a:lstStyle/>
          <a:p>
            <a:r>
              <a:rPr lang="en-US" sz="4000" b="1" dirty="0" smtClean="0">
                <a:solidFill>
                  <a:schemeClr val="bg1"/>
                </a:solidFill>
              </a:rPr>
              <a:t>Offshore </a:t>
            </a:r>
            <a:r>
              <a:rPr lang="en-US" sz="4000" b="1" dirty="0">
                <a:solidFill>
                  <a:schemeClr val="bg1"/>
                </a:solidFill>
              </a:rPr>
              <a:t>W</a:t>
            </a:r>
            <a:r>
              <a:rPr lang="en-US" sz="4000" b="1" dirty="0" smtClean="0">
                <a:solidFill>
                  <a:schemeClr val="bg1"/>
                </a:solidFill>
              </a:rPr>
              <a:t>ind Farm Site Selection Along The Coast of Virginia</a:t>
            </a:r>
            <a:r>
              <a:rPr lang="en-US" sz="4000" b="1" dirty="0">
                <a:solidFill>
                  <a:schemeClr val="bg1"/>
                </a:solidFill>
              </a:rPr>
              <a:t/>
            </a:r>
            <a:br>
              <a:rPr lang="en-US" sz="4000" b="1" dirty="0">
                <a:solidFill>
                  <a:schemeClr val="bg1"/>
                </a:solidFill>
              </a:rPr>
            </a:br>
            <a:r>
              <a:rPr lang="en-US" sz="4000" b="1" dirty="0" smtClean="0"/>
              <a:t/>
            </a:r>
            <a:br>
              <a:rPr lang="en-US" sz="4000" b="1" dirty="0" smtClean="0"/>
            </a:br>
            <a:r>
              <a:rPr lang="en-US" sz="4000" b="1" dirty="0" smtClean="0">
                <a:solidFill>
                  <a:schemeClr val="bg1"/>
                </a:solidFill>
              </a:rPr>
              <a:t>By Lauren Yun, Rock Ridge High School</a:t>
            </a:r>
            <a:endParaRPr lang="en-US" sz="4000" b="1" dirty="0">
              <a:solidFill>
                <a:schemeClr val="bg1"/>
              </a:solidFill>
            </a:endParaRPr>
          </a:p>
        </p:txBody>
      </p:sp>
      <p:sp>
        <p:nvSpPr>
          <p:cNvPr id="39" name="TextBox 38"/>
          <p:cNvSpPr txBox="1"/>
          <p:nvPr/>
        </p:nvSpPr>
        <p:spPr>
          <a:xfrm>
            <a:off x="11506200" y="817571"/>
            <a:ext cx="8823539" cy="2862322"/>
          </a:xfrm>
          <a:prstGeom prst="rect">
            <a:avLst/>
          </a:prstGeom>
          <a:noFill/>
          <a:ln w="57150">
            <a:solidFill>
              <a:schemeClr val="bg1"/>
            </a:solidFill>
          </a:ln>
        </p:spPr>
        <p:txBody>
          <a:bodyPr wrap="square" rtlCol="0">
            <a:spAutoFit/>
          </a:bodyPr>
          <a:lstStyle/>
          <a:p>
            <a:endParaRPr lang="en-US" sz="3600" dirty="0" smtClean="0"/>
          </a:p>
          <a:p>
            <a:endParaRPr lang="en-US" sz="3600" dirty="0"/>
          </a:p>
          <a:p>
            <a:endParaRPr lang="en-US" sz="3600" dirty="0" smtClean="0"/>
          </a:p>
          <a:p>
            <a:endParaRPr lang="en-US" sz="3600" dirty="0"/>
          </a:p>
          <a:p>
            <a:endParaRPr lang="en-US" sz="3600" dirty="0" smtClean="0"/>
          </a:p>
        </p:txBody>
      </p:sp>
      <p:sp>
        <p:nvSpPr>
          <p:cNvPr id="44" name="Curved Left Arrow 43"/>
          <p:cNvSpPr/>
          <p:nvPr/>
        </p:nvSpPr>
        <p:spPr>
          <a:xfrm>
            <a:off x="30403800" y="13510868"/>
            <a:ext cx="1343320" cy="1742926"/>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196445" y="14672544"/>
            <a:ext cx="5225464" cy="1200329"/>
          </a:xfrm>
          <a:prstGeom prst="rect">
            <a:avLst/>
          </a:prstGeom>
          <a:noFill/>
          <a:ln>
            <a:solidFill>
              <a:schemeClr val="tx1"/>
            </a:solidFill>
          </a:ln>
        </p:spPr>
        <p:txBody>
          <a:bodyPr wrap="square" rtlCol="0">
            <a:spAutoFit/>
          </a:bodyPr>
          <a:lstStyle/>
          <a:p>
            <a:pPr algn="ctr"/>
            <a:r>
              <a:rPr lang="en-US" sz="3600" b="1" dirty="0" smtClean="0"/>
              <a:t>Weighted Overlay: Wind Speed Given Most Weight</a:t>
            </a:r>
          </a:p>
        </p:txBody>
      </p:sp>
      <p:sp>
        <p:nvSpPr>
          <p:cNvPr id="46" name="TextBox 45"/>
          <p:cNvSpPr txBox="1"/>
          <p:nvPr/>
        </p:nvSpPr>
        <p:spPr>
          <a:xfrm>
            <a:off x="12529645" y="13258946"/>
            <a:ext cx="6476999" cy="2246769"/>
          </a:xfrm>
          <a:prstGeom prst="rect">
            <a:avLst/>
          </a:prstGeom>
          <a:noFill/>
          <a:ln>
            <a:solidFill>
              <a:schemeClr val="tx1"/>
            </a:solidFill>
          </a:ln>
        </p:spPr>
        <p:txBody>
          <a:bodyPr wrap="square" rtlCol="0">
            <a:spAutoFit/>
          </a:bodyPr>
          <a:lstStyle/>
          <a:p>
            <a:pPr algn="ctr"/>
            <a:r>
              <a:rPr lang="en-US" sz="2800" b="1" dirty="0" smtClean="0"/>
              <a:t>Possible Stakeholders:</a:t>
            </a:r>
          </a:p>
          <a:p>
            <a:pPr algn="ctr"/>
            <a:r>
              <a:rPr lang="en-US" sz="2800" b="1" dirty="0" smtClean="0"/>
              <a:t>Government agencies (Department of Energy), elected officials, independent firms (Vestas, GE Energy), environmental interest groups</a:t>
            </a:r>
          </a:p>
        </p:txBody>
      </p:sp>
      <p:sp>
        <p:nvSpPr>
          <p:cNvPr id="47" name="TextBox 46"/>
          <p:cNvSpPr txBox="1"/>
          <p:nvPr/>
        </p:nvSpPr>
        <p:spPr>
          <a:xfrm>
            <a:off x="9205672" y="15944137"/>
            <a:ext cx="13424594" cy="2677656"/>
          </a:xfrm>
          <a:prstGeom prst="rect">
            <a:avLst/>
          </a:prstGeom>
          <a:noFill/>
          <a:ln>
            <a:solidFill>
              <a:schemeClr val="tx1"/>
            </a:solidFill>
          </a:ln>
        </p:spPr>
        <p:txBody>
          <a:bodyPr wrap="square" rtlCol="0">
            <a:spAutoFit/>
          </a:bodyPr>
          <a:lstStyle/>
          <a:p>
            <a:pPr algn="ctr"/>
            <a:r>
              <a:rPr lang="en-US" sz="2800" b="1" dirty="0" smtClean="0"/>
              <a:t>Other Factors to Consider:</a:t>
            </a:r>
            <a:endParaRPr lang="en-US" sz="2800" b="1" dirty="0"/>
          </a:p>
          <a:p>
            <a:pPr algn="ctr"/>
            <a:r>
              <a:rPr lang="en-US" sz="2800" b="1" dirty="0" smtClean="0"/>
              <a:t>This model by no means includes all factors pertinent to the site selection of an offshore wind farm. Further study might include the impact of offshore wind turbines on the environment, such as bird flyaways and protected habitats. In addition, wind farms may be disruptive to recreational and commercial fishing, as well as to the aesthetics of the shoreline, which may negatively </a:t>
            </a:r>
            <a:r>
              <a:rPr lang="en-US" sz="2800" b="1" dirty="0"/>
              <a:t>a</a:t>
            </a:r>
            <a:r>
              <a:rPr lang="en-US" sz="2800" b="1" dirty="0" smtClean="0"/>
              <a:t>ffect tourism. </a:t>
            </a:r>
          </a:p>
        </p:txBody>
      </p:sp>
      <p:sp>
        <p:nvSpPr>
          <p:cNvPr id="48" name="TextBox 47"/>
          <p:cNvSpPr txBox="1"/>
          <p:nvPr/>
        </p:nvSpPr>
        <p:spPr>
          <a:xfrm>
            <a:off x="13253545" y="19016088"/>
            <a:ext cx="5029200" cy="1569660"/>
          </a:xfrm>
          <a:prstGeom prst="rect">
            <a:avLst/>
          </a:prstGeom>
          <a:noFill/>
          <a:ln>
            <a:solidFill>
              <a:schemeClr val="tx1"/>
            </a:solidFill>
          </a:ln>
        </p:spPr>
        <p:txBody>
          <a:bodyPr wrap="square" rtlCol="0">
            <a:spAutoFit/>
          </a:bodyPr>
          <a:lstStyle/>
          <a:p>
            <a:pPr algn="ctr"/>
            <a:r>
              <a:rPr lang="en-US" sz="2400" b="1" dirty="0" smtClean="0"/>
              <a:t>Data Sources:</a:t>
            </a:r>
          </a:p>
          <a:p>
            <a:pPr algn="ctr"/>
            <a:r>
              <a:rPr lang="en-US" sz="2400" b="1" dirty="0" smtClean="0"/>
              <a:t>https://marinecadastre.gov</a:t>
            </a:r>
          </a:p>
          <a:p>
            <a:pPr algn="ctr"/>
            <a:r>
              <a:rPr lang="en-US" sz="2400" b="1" dirty="0" smtClean="0"/>
              <a:t>http://midatlanticocean.org</a:t>
            </a:r>
          </a:p>
          <a:p>
            <a:pPr algn="ctr"/>
            <a:r>
              <a:rPr lang="en-US" sz="2400" b="1" dirty="0" smtClean="0"/>
              <a:t>https://www.nrel.gov</a:t>
            </a:r>
          </a:p>
        </p:txBody>
      </p:sp>
    </p:spTree>
    <p:extLst>
      <p:ext uri="{BB962C8B-B14F-4D97-AF65-F5344CB8AC3E}">
        <p14:creationId xmlns:p14="http://schemas.microsoft.com/office/powerpoint/2010/main" val="420067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302</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Offshore Wind Farm Site Selection Along The Coast of Virginia  By Lauren Yun, Rock Ridge High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dc:creator>
  <cp:lastModifiedBy>Lauren</cp:lastModifiedBy>
  <cp:revision>18</cp:revision>
  <dcterms:created xsi:type="dcterms:W3CDTF">2018-05-24T21:34:34Z</dcterms:created>
  <dcterms:modified xsi:type="dcterms:W3CDTF">2018-05-24T23:49:48Z</dcterms:modified>
</cp:coreProperties>
</file>