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72" r:id="rId5"/>
    <p:sldId id="271" r:id="rId6"/>
    <p:sldId id="263" r:id="rId7"/>
    <p:sldId id="276" r:id="rId8"/>
    <p:sldId id="277" r:id="rId9"/>
    <p:sldId id="265" r:id="rId10"/>
    <p:sldId id="283" r:id="rId11"/>
    <p:sldId id="275" r:id="rId12"/>
    <p:sldId id="274" r:id="rId13"/>
    <p:sldId id="260" r:id="rId14"/>
    <p:sldId id="262" r:id="rId15"/>
    <p:sldId id="261" r:id="rId16"/>
    <p:sldId id="269" r:id="rId17"/>
    <p:sldId id="282" r:id="rId18"/>
    <p:sldId id="284" r:id="rId19"/>
    <p:sldId id="285" r:id="rId20"/>
    <p:sldId id="266" r:id="rId21"/>
    <p:sldId id="280" r:id="rId22"/>
    <p:sldId id="286" r:id="rId23"/>
  </p:sldIdLst>
  <p:sldSz cx="9144000" cy="6858000" type="screen4x3"/>
  <p:notesSz cx="68580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7" autoAdjust="0"/>
    <p:restoredTop sz="94660"/>
  </p:normalViewPr>
  <p:slideViewPr>
    <p:cSldViewPr>
      <p:cViewPr>
        <p:scale>
          <a:sx n="100" d="100"/>
          <a:sy n="100" d="100"/>
        </p:scale>
        <p:origin x="-288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2"/>
    </p:cViewPr>
  </p:sorterViewPr>
  <p:notesViewPr>
    <p:cSldViewPr>
      <p:cViewPr>
        <p:scale>
          <a:sx n="50" d="100"/>
          <a:sy n="50" d="100"/>
        </p:scale>
        <p:origin x="-1339" y="-58"/>
      </p:cViewPr>
      <p:guideLst>
        <p:guide orient="horz" pos="2923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1.xml"/><Relationship Id="rId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1697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5C86EF0-6410-4FA8-BC4F-9B75E9D33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80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08488"/>
            <a:ext cx="50292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1697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926453D-B910-4CF6-8EFA-B44E3B871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0C9F5-1756-4E59-B58F-FDBE29D0047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  <a:p>
            <a:r>
              <a:rPr lang="en-US" smtClean="0"/>
              <a:t>USE GLOBE  for PROP!</a:t>
            </a:r>
          </a:p>
          <a:p>
            <a:r>
              <a:rPr lang="en-US" smtClean="0"/>
              <a:t>In order to transform Lat/Lon into these various projections.  A model of the shape of the earth has to be developed so these computations can be performed.</a:t>
            </a:r>
          </a:p>
          <a:p>
            <a:endParaRPr lang="en-US" smtClean="0"/>
          </a:p>
          <a:p>
            <a:r>
              <a:rPr lang="en-US" smtClean="0"/>
              <a:t>A model to describe the shape of the earth is called the ellipsoid/spheroid.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08BD5-3737-4996-A1C2-8EDF3045BC5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Ask if anyone knows what  the ellipsoid  represents? SHAPE OF THE EARTH</a:t>
            </a:r>
          </a:p>
          <a:p>
            <a:endParaRPr lang="en-US" smtClean="0"/>
          </a:p>
          <a:p>
            <a:r>
              <a:rPr lang="en-US" smtClean="0"/>
              <a:t>Is the spheroid and ellipsoid  the same? YES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A1E3A-4528-4C4C-8017-41C2BA95479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All maps have errors.  Something has to be sacrificed when choosing a projection.</a:t>
            </a:r>
          </a:p>
          <a:p>
            <a:endParaRPr lang="en-US" smtClean="0"/>
          </a:p>
          <a:p>
            <a:r>
              <a:rPr lang="en-US" smtClean="0"/>
              <a:t>These are the major characteristics which can be affected.</a:t>
            </a:r>
          </a:p>
          <a:p>
            <a:endParaRPr lang="en-US" smtClean="0"/>
          </a:p>
          <a:p>
            <a:r>
              <a:rPr lang="en-US" smtClean="0"/>
              <a:t>Maps that preserve Area are called Equal Area projections.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What type of map projection do you think  would be used on  maps used by sailors?  Azimuthal/Equidistant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0748CF-B0CA-48B7-B7D9-EF95AFD3495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Ask class what type of map characteristic is preserved in this projection.</a:t>
            </a:r>
          </a:p>
          <a:p>
            <a:endParaRPr lang="en-US" smtClean="0"/>
          </a:p>
          <a:p>
            <a:r>
              <a:rPr lang="en-US" smtClean="0"/>
              <a:t>EQUAL AREA - areas on map proportional to areas on earth.</a:t>
            </a:r>
          </a:p>
          <a:p>
            <a:endParaRPr lang="en-US" smtClean="0"/>
          </a:p>
          <a:p>
            <a:r>
              <a:rPr lang="en-US" smtClean="0"/>
              <a:t>Used frequently in Atlases to show sedimentary basins throughout the world.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CC1BCE-616F-4F77-83BC-04045D8E2DB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Ask class what characteristic is preserved in this projection.  SHAPE</a:t>
            </a:r>
          </a:p>
          <a:p>
            <a:endParaRPr lang="en-US" smtClean="0"/>
          </a:p>
          <a:p>
            <a:r>
              <a:rPr lang="en-US" smtClean="0"/>
              <a:t>CONFORMAL</a:t>
            </a:r>
          </a:p>
          <a:p>
            <a:r>
              <a:rPr lang="en-US" smtClean="0"/>
              <a:t>Distortion increases away from Equator and extreme in polar regions.</a:t>
            </a:r>
          </a:p>
          <a:p>
            <a:endParaRPr lang="en-US" smtClean="0"/>
          </a:p>
          <a:p>
            <a:r>
              <a:rPr lang="en-US" smtClean="0"/>
              <a:t>Conformal - angles and shapes preserved within any small area are preserved.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0A465-FBAC-4F2A-9815-9E1F584299E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Handouts which talk about UTM will be handed out.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936E14-C658-4BEB-A721-0DCF3DE4135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Go into ArcView and demonstrate:</a:t>
            </a:r>
          </a:p>
          <a:p>
            <a:endParaRPr lang="en-US" smtClean="0"/>
          </a:p>
          <a:p>
            <a:r>
              <a:rPr lang="en-US" smtClean="0"/>
              <a:t>	-decimal degrees Fedlands  with UTM Zone 15 map of 		Minnesota</a:t>
            </a:r>
          </a:p>
          <a:p>
            <a:r>
              <a:rPr lang="en-US" smtClean="0"/>
              <a:t>		they do not overlay</a:t>
            </a:r>
          </a:p>
          <a:p>
            <a:r>
              <a:rPr lang="en-US" smtClean="0"/>
              <a:t>		view to full extent</a:t>
            </a:r>
          </a:p>
          <a:p>
            <a:endParaRPr lang="en-US" smtClean="0"/>
          </a:p>
          <a:p>
            <a:r>
              <a:rPr lang="en-US" smtClean="0"/>
              <a:t>	-habitat map for bird survey in NAD83 with MR. Sid image 	which is in NAD27 (upper Mississippi example)</a:t>
            </a:r>
          </a:p>
          <a:p>
            <a:r>
              <a:rPr lang="en-US" smtClean="0"/>
              <a:t>		overlay in View - but not accurately align</a:t>
            </a:r>
          </a:p>
          <a:p>
            <a:r>
              <a:rPr lang="en-US" smtClean="0"/>
              <a:t>		SCALE Issue? Datum issue? </a:t>
            </a:r>
          </a:p>
          <a:p>
            <a:r>
              <a:rPr lang="en-US" smtClean="0"/>
              <a:t>		In this case it is a datum issue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D05CC8-C1E4-4C41-BCE1-7B1EDDF567E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Go into ArcView and demonstrate:</a:t>
            </a:r>
          </a:p>
          <a:p>
            <a:endParaRPr lang="en-US" smtClean="0"/>
          </a:p>
          <a:p>
            <a:r>
              <a:rPr lang="en-US" smtClean="0"/>
              <a:t>	-decimal degrees Fedlands  with UTM Zone 15 map of 		Minnesota</a:t>
            </a:r>
          </a:p>
          <a:p>
            <a:r>
              <a:rPr lang="en-US" smtClean="0"/>
              <a:t>		they do not overlay</a:t>
            </a:r>
          </a:p>
          <a:p>
            <a:r>
              <a:rPr lang="en-US" smtClean="0"/>
              <a:t>		view to full extent</a:t>
            </a:r>
          </a:p>
          <a:p>
            <a:endParaRPr lang="en-US" smtClean="0"/>
          </a:p>
          <a:p>
            <a:r>
              <a:rPr lang="en-US" smtClean="0"/>
              <a:t>	-habitat map for bird survey in NAD83 with MR. Sid image 	which is in NAD27 (upper Mississippi example)</a:t>
            </a:r>
          </a:p>
          <a:p>
            <a:r>
              <a:rPr lang="en-US" smtClean="0"/>
              <a:t>		overlay in View - but not accurately align</a:t>
            </a:r>
          </a:p>
          <a:p>
            <a:r>
              <a:rPr lang="en-US" smtClean="0"/>
              <a:t>		SCALE Issue? Datum issue? </a:t>
            </a:r>
          </a:p>
          <a:p>
            <a:r>
              <a:rPr lang="en-US" smtClean="0"/>
              <a:t>		In this case it is a datum issue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14030-3F7B-4667-A8C5-2DA4947125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3C77A-1D60-4113-B602-C54AF59C55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F2C30-29ED-4000-B24B-AE2FBCB6B6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85B1F-E535-4837-AA24-C2A35F08E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3E6BA-7941-454A-A045-7B69C97F5D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6B9D2-BACC-473E-8D78-D61416BB5C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FDD28-4FB8-4737-884D-CDD930169E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07CBC-D34F-45D1-8933-A15F2CF427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93A41-694F-4062-B6F6-12349CF9A9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7401C-13CE-40A8-B7E8-5F8EAF15C9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8EC1A-79FA-4138-8580-7F22ECF195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6B82480-7F2D-4A54-B535-61E3DD7694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94D63D3-6D47-4988-B2F1-4815459CB7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21600" cy="1143000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/>
              <a:t>Coordinate Systems, </a:t>
            </a:r>
            <a:r>
              <a:rPr lang="en-US" sz="4000" u="sng" dirty="0" err="1" smtClean="0"/>
              <a:t>Datums</a:t>
            </a:r>
            <a:r>
              <a:rPr lang="en-US" sz="4000" u="sng" dirty="0" smtClean="0"/>
              <a:t> and Map </a:t>
            </a:r>
            <a:r>
              <a:rPr lang="en-US" sz="4000" u="sng" dirty="0" smtClean="0"/>
              <a:t>Projections</a:t>
            </a:r>
            <a:br>
              <a:rPr lang="en-US" sz="4000" u="sng" dirty="0" smtClean="0"/>
            </a:br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4000" u="sng" dirty="0" smtClean="0"/>
              <a:t>D’Arcangelis</a:t>
            </a:r>
            <a:br>
              <a:rPr lang="en-US" sz="4000" u="sng" dirty="0" smtClean="0"/>
            </a:br>
            <a:r>
              <a:rPr lang="en-US" sz="4000" u="sng" dirty="0" smtClean="0"/>
              <a:t>11/9/09</a:t>
            </a:r>
            <a:endParaRPr lang="en-US" sz="4000" u="sng" dirty="0" smtClean="0"/>
          </a:p>
        </p:txBody>
      </p:sp>
      <p:pic>
        <p:nvPicPr>
          <p:cNvPr id="4099" name="Picture 4" descr="world from space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676400"/>
            <a:ext cx="2405063" cy="1771650"/>
          </a:xfrm>
        </p:spPr>
      </p:pic>
      <p:pic>
        <p:nvPicPr>
          <p:cNvPr id="4100" name="Picture 5" descr="world_merca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971800"/>
            <a:ext cx="28194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world_sinusoid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668838"/>
            <a:ext cx="2971800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AutoShape 8" descr="sphere and spheroid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AutoShape 10" descr="sphere and spheroid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Transforming between </a:t>
            </a:r>
            <a:r>
              <a:rPr lang="en-US" sz="4000" smtClean="0"/>
              <a:t>datums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Several methods available for transforming between NAD27 and NAD83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Standard and most accurate is NADCON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Available in ArcView 8.x (ArcToolbox)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Many GPS devices transform using less accurate transformations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If you your GIS data is in NAD27, you should considering collecting in NAD83/WGS84 and transform your coordinates using ArcToolbox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See “Appendix A” in TEC7132 course book on how to perform datum transformation using ArcToolbox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Geographic Coordinate System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Universal Coordinate System (</a:t>
            </a:r>
            <a:r>
              <a:rPr lang="en-US" sz="2400" dirty="0" smtClean="0"/>
              <a:t>lat/long)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Lat/long is </a:t>
            </a:r>
            <a:r>
              <a:rPr lang="en-US" sz="2400" dirty="0" smtClean="0"/>
              <a:t>good for locating positions on surface of a globe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Lat/long </a:t>
            </a:r>
            <a:r>
              <a:rPr lang="en-US" sz="2400" b="1" dirty="0" smtClean="0"/>
              <a:t>is not efficient for measuring distances and areas!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Latitude and longitude are not uniform units of measure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One degree of longitude at equator = 111.321 km (Clarke 1866 spheroid)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One degree of longitude at 60</a:t>
            </a:r>
            <a:r>
              <a:rPr lang="en-US" sz="2000" dirty="0" smtClean="0">
                <a:cs typeface="Times New Roman" charset="0"/>
              </a:rPr>
              <a:t>° latitude = 55.802 km </a:t>
            </a:r>
            <a:r>
              <a:rPr lang="en-US" sz="2000" dirty="0" smtClean="0"/>
              <a:t>(Clarke 1866 spheroid)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800" dirty="0" smtClean="0">
              <a:cs typeface="Times New Roman" charset="0"/>
            </a:endParaRPr>
          </a:p>
        </p:txBody>
      </p:sp>
      <p:sp>
        <p:nvSpPr>
          <p:cNvPr id="14340" name="AutoShape 1028" descr="major and minor axis of an ellips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AutoShape 1029" descr="major and minor axis of an ellips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Projected Coordinate Systems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kumimoji="0" lang="en-US" sz="2800" smtClean="0"/>
              <a:t>A map projection is the systematic transformation of locations on the earth (latitude/longitude) to planar coordinates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sz="2800" smtClean="0"/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kumimoji="0" lang="en-US" sz="2800" smtClean="0"/>
              <a:t>The basis for this transformation is the geographic coordinate system (which references a datum)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kumimoji="0"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Map projections are designed for specific purposes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lvl="2"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1143000"/>
          </a:xfrm>
        </p:spPr>
        <p:txBody>
          <a:bodyPr/>
          <a:lstStyle/>
          <a:p>
            <a:pPr algn="l"/>
            <a:r>
              <a:rPr lang="en-US" sz="2400" b="1" u="sng" dirty="0" smtClean="0"/>
              <a:t>This process of flattening the earth will cause distortions in one or more of the following spatial properties: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Shape</a:t>
            </a:r>
          </a:p>
          <a:p>
            <a:pPr lvl="1"/>
            <a:r>
              <a:rPr lang="en-US" sz="2400" smtClean="0"/>
              <a:t>Conformal map projections preserve shape</a:t>
            </a:r>
          </a:p>
          <a:p>
            <a:r>
              <a:rPr lang="en-US" sz="2800" smtClean="0"/>
              <a:t>Area</a:t>
            </a:r>
          </a:p>
          <a:p>
            <a:pPr lvl="1"/>
            <a:r>
              <a:rPr lang="en-US" sz="2400" smtClean="0"/>
              <a:t>Equal area map projections preserve area</a:t>
            </a:r>
          </a:p>
          <a:p>
            <a:r>
              <a:rPr lang="en-US" sz="2800" smtClean="0"/>
              <a:t>Distance/Scale</a:t>
            </a:r>
          </a:p>
          <a:p>
            <a:pPr lvl="1"/>
            <a:r>
              <a:rPr lang="en-US" sz="2400" smtClean="0"/>
              <a:t>Equidistant map projections preserve distance</a:t>
            </a:r>
          </a:p>
          <a:p>
            <a:r>
              <a:rPr lang="en-US" sz="2800" smtClean="0"/>
              <a:t>Direction/Angle</a:t>
            </a:r>
          </a:p>
          <a:p>
            <a:pPr lvl="1"/>
            <a:r>
              <a:rPr lang="en-US" sz="2400" smtClean="0"/>
              <a:t>Azimuthal map projections preserve true direction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world_sinusoid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304800"/>
            <a:ext cx="96012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mtClean="0"/>
              <a:t>Sinusoidal Projection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world_merca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3340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15000"/>
            <a:ext cx="7772400" cy="1143000"/>
          </a:xfrm>
        </p:spPr>
        <p:txBody>
          <a:bodyPr/>
          <a:lstStyle/>
          <a:p>
            <a:r>
              <a:rPr lang="en-US" smtClean="0"/>
              <a:t>Mercator Projection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Universal Transverse Mercator (UTM)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Developed by military</a:t>
            </a:r>
          </a:p>
          <a:p>
            <a:pPr>
              <a:lnSpc>
                <a:spcPct val="90000"/>
              </a:lnSpc>
            </a:pPr>
            <a:r>
              <a:rPr lang="en-US" smtClean="0"/>
              <a:t>Grid system</a:t>
            </a:r>
          </a:p>
          <a:p>
            <a:pPr>
              <a:lnSpc>
                <a:spcPct val="90000"/>
              </a:lnSpc>
            </a:pPr>
            <a:r>
              <a:rPr lang="en-US" smtClean="0"/>
              <a:t>Earth divided into 60 zones</a:t>
            </a:r>
          </a:p>
          <a:p>
            <a:pPr>
              <a:lnSpc>
                <a:spcPct val="90000"/>
              </a:lnSpc>
            </a:pPr>
            <a:r>
              <a:rPr lang="en-US" smtClean="0"/>
              <a:t>Great for small areas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minimal map distortion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distortion greater at edge of zones</a:t>
            </a:r>
          </a:p>
          <a:p>
            <a:pPr>
              <a:lnSpc>
                <a:spcPct val="90000"/>
              </a:lnSpc>
            </a:pPr>
            <a:r>
              <a:rPr lang="en-US" b="1" i="1" smtClean="0"/>
              <a:t>Most common map projection used by NWRs</a:t>
            </a:r>
          </a:p>
          <a:p>
            <a:pPr>
              <a:lnSpc>
                <a:spcPct val="90000"/>
              </a:lnSpc>
            </a:pPr>
            <a:endParaRPr lang="en-US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4"/>
          <p:cNvGrpSpPr>
            <a:grpSpLocks/>
          </p:cNvGrpSpPr>
          <p:nvPr/>
        </p:nvGrpSpPr>
        <p:grpSpPr bwMode="auto">
          <a:xfrm>
            <a:off x="990600" y="685800"/>
            <a:ext cx="7677150" cy="5122863"/>
            <a:chOff x="0" y="450"/>
            <a:chExt cx="5371" cy="3449"/>
          </a:xfrm>
        </p:grpSpPr>
        <p:pic>
          <p:nvPicPr>
            <p:cNvPr id="20483" name="Picture 2" descr="E:\Mark\SLIDES\TEC7112 Scans\UTMzones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92" y="1728"/>
              <a:ext cx="3264" cy="2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4" name="Text Box 3"/>
            <p:cNvSpPr txBox="1">
              <a:spLocks noChangeArrowheads="1"/>
            </p:cNvSpPr>
            <p:nvPr/>
          </p:nvSpPr>
          <p:spPr bwMode="auto">
            <a:xfrm>
              <a:off x="2544" y="1200"/>
              <a:ext cx="67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 u="sng"/>
                <a:t>Zone 1 </a:t>
              </a:r>
            </a:p>
          </p:txBody>
        </p:sp>
        <p:sp>
          <p:nvSpPr>
            <p:cNvPr id="20485" name="Text Box 4"/>
            <p:cNvSpPr txBox="1">
              <a:spLocks noChangeArrowheads="1"/>
            </p:cNvSpPr>
            <p:nvPr/>
          </p:nvSpPr>
          <p:spPr bwMode="auto">
            <a:xfrm>
              <a:off x="0" y="2847"/>
              <a:ext cx="1251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/>
                <a:t>International Date</a:t>
              </a:r>
            </a:p>
            <a:p>
              <a:r>
                <a:rPr lang="en-US" sz="1600" i="1"/>
                <a:t>Line - 180</a:t>
              </a:r>
              <a:endParaRPr lang="en-US" sz="1800" i="1"/>
            </a:p>
          </p:txBody>
        </p:sp>
        <p:sp>
          <p:nvSpPr>
            <p:cNvPr id="20486" name="Text Box 5"/>
            <p:cNvSpPr txBox="1">
              <a:spLocks noChangeArrowheads="1"/>
            </p:cNvSpPr>
            <p:nvPr/>
          </p:nvSpPr>
          <p:spPr bwMode="auto">
            <a:xfrm>
              <a:off x="337" y="1712"/>
              <a:ext cx="56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/>
                <a:t>Equator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4656" y="2976"/>
              <a:ext cx="71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 u="sng"/>
                <a:t>Zone 18</a:t>
              </a:r>
            </a:p>
          </p:txBody>
        </p:sp>
        <p:sp>
          <p:nvSpPr>
            <p:cNvPr id="20488" name="Line 7"/>
            <p:cNvSpPr>
              <a:spLocks noChangeShapeType="1"/>
            </p:cNvSpPr>
            <p:nvPr/>
          </p:nvSpPr>
          <p:spPr bwMode="auto">
            <a:xfrm flipH="1" flipV="1">
              <a:off x="4272" y="2880"/>
              <a:ext cx="33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576" y="2976"/>
              <a:ext cx="15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o</a:t>
              </a:r>
            </a:p>
          </p:txBody>
        </p:sp>
        <p:sp>
          <p:nvSpPr>
            <p:cNvPr id="20490" name="AutoShape 9"/>
            <p:cNvSpPr>
              <a:spLocks noChangeArrowheads="1"/>
            </p:cNvSpPr>
            <p:nvPr/>
          </p:nvSpPr>
          <p:spPr bwMode="auto">
            <a:xfrm rot="1200000">
              <a:off x="1776" y="450"/>
              <a:ext cx="3112" cy="1614"/>
            </a:xfrm>
            <a:prstGeom prst="curvedDownArrow">
              <a:avLst>
                <a:gd name="adj1" fmla="val 21263"/>
                <a:gd name="adj2" fmla="val 55505"/>
                <a:gd name="adj3" fmla="val 23995"/>
              </a:avLst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10"/>
            <p:cNvSpPr txBox="1">
              <a:spLocks noChangeArrowheads="1"/>
            </p:cNvSpPr>
            <p:nvPr/>
          </p:nvSpPr>
          <p:spPr bwMode="auto">
            <a:xfrm>
              <a:off x="480" y="720"/>
              <a:ext cx="3436" cy="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Universal Transverse Mercator- Grid</a:t>
              </a:r>
            </a:p>
          </p:txBody>
        </p:sp>
        <p:pic>
          <p:nvPicPr>
            <p:cNvPr id="20492" name="Picture 11" descr="E:\Mark\SLIDES\TEC7112 Scans\GratNet_trans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1056"/>
              <a:ext cx="1512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 flipV="1">
              <a:off x="720" y="2304"/>
              <a:ext cx="960" cy="5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 flipH="1">
              <a:off x="1824" y="1440"/>
              <a:ext cx="720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smtClean="0"/>
              <a:t>State Plane Coordinate System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057400"/>
            <a:ext cx="41148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smtClean="0">
                <a:latin typeface="Times New Roman" charset="0"/>
              </a:rPr>
              <a:t>To support high-accuracy applications, all US states have adopted their own specialized coordinate systems: State Plane Coordinates. For example, Texas has five zones based on the Lambert </a:t>
            </a:r>
            <a:r>
              <a:rPr lang="en-US" sz="1800" smtClean="0">
                <a:solidFill>
                  <a:schemeClr val="hlink"/>
                </a:solidFill>
                <a:latin typeface="Times New Roman" charset="0"/>
              </a:rPr>
              <a:t>Conformal Conic projection</a:t>
            </a:r>
            <a:r>
              <a:rPr lang="en-US" sz="1800" smtClean="0">
                <a:latin typeface="Times New Roman" charset="0"/>
              </a:rPr>
              <a:t>, while Hawaii has five zones based on </a:t>
            </a:r>
            <a:r>
              <a:rPr lang="en-US" sz="1800" smtClean="0">
                <a:solidFill>
                  <a:schemeClr val="hlink"/>
                </a:solidFill>
                <a:latin typeface="Times New Roman" charset="0"/>
              </a:rPr>
              <a:t>Transverse Mercator projection</a:t>
            </a:r>
            <a:r>
              <a:rPr lang="en-US" sz="1800" smtClean="0">
                <a:latin typeface="Times New Roman" charset="0"/>
              </a:rPr>
              <a:t>.	</a:t>
            </a:r>
          </a:p>
        </p:txBody>
      </p:sp>
      <p:pic>
        <p:nvPicPr>
          <p:cNvPr id="21508" name="Picture 4" descr="spc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4267200"/>
            <a:ext cx="3886200" cy="2428875"/>
          </a:xfrm>
          <a:noFill/>
        </p:spPr>
      </p:pic>
      <p:pic>
        <p:nvPicPr>
          <p:cNvPr id="21510" name="Picture 6" descr="sc2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4400" y="1981200"/>
            <a:ext cx="4419600" cy="3775075"/>
          </a:xfr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191000" y="6324600"/>
            <a:ext cx="4338638" cy="3667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http://www.pipeline.com/~rking/spc.htm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2531" name="Picture 4" descr="tspzon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304800"/>
            <a:ext cx="7162800" cy="633571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295400" y="1606550"/>
            <a:ext cx="7391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Every map user and maker should have a basic understanding of projections, no matter how much computers seem to have automated the process.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838200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/>
              <a:t>Hmmm…</a:t>
            </a:r>
            <a:endParaRPr lang="en-US" sz="4400" b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z="2800" smtClean="0"/>
              <a:t> When GPS points don’t align with GIS Data</a:t>
            </a:r>
            <a:r>
              <a:rPr lang="en-US" smtClean="0"/>
              <a:t>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362200" y="2667000"/>
            <a:ext cx="5257800" cy="2438400"/>
          </a:xfrm>
        </p:spPr>
        <p:txBody>
          <a:bodyPr/>
          <a:lstStyle/>
          <a:p>
            <a:r>
              <a:rPr lang="en-US" sz="2400" smtClean="0"/>
              <a:t>There are huge errors…data points do not overlay </a:t>
            </a:r>
          </a:p>
          <a:p>
            <a:r>
              <a:rPr lang="en-US" sz="2400" smtClean="0"/>
              <a:t>Features could be displayed  in wrong state or hemisphere!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066800" y="1598613"/>
            <a:ext cx="438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u="sng"/>
              <a:t>Most likely a projection issue if: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z="2800" smtClean="0"/>
              <a:t> When GPS points don’t align with GIS Data</a:t>
            </a:r>
            <a:r>
              <a:rPr lang="en-US" smtClean="0"/>
              <a:t>  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362200" y="2514600"/>
            <a:ext cx="55626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GPS data overlays with GIS data, but off by several hundred feet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Differences between NAD27 and NAD83 can be as much as 500 feet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This creates problems when doing analysis</a:t>
            </a: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1447800" y="1752600"/>
            <a:ext cx="3624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u="sng"/>
              <a:t>Possibly a datum issue if: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Conclusion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267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All maps are centered on a point or plane</a:t>
            </a:r>
          </a:p>
          <a:p>
            <a:endParaRPr lang="en-US" dirty="0" smtClean="0"/>
          </a:p>
          <a:p>
            <a:r>
              <a:rPr lang="en-US" dirty="0" smtClean="0"/>
              <a:t>Different projections cause maps to display spatial data differently</a:t>
            </a:r>
          </a:p>
          <a:p>
            <a:endParaRPr lang="en-US" dirty="0" smtClean="0"/>
          </a:p>
          <a:p>
            <a:r>
              <a:rPr lang="en-US" dirty="0" smtClean="0"/>
              <a:t>Careful thought toward map projection must be made in order to display data correctly</a:t>
            </a:r>
            <a:endParaRPr lang="en-US" dirty="0"/>
          </a:p>
        </p:txBody>
      </p:sp>
      <p:pic>
        <p:nvPicPr>
          <p:cNvPr id="5" name="Content Placeholder 4" descr="earth_at_the_nigh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1524000"/>
            <a:ext cx="4775200" cy="3581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r>
              <a:rPr lang="en-US" sz="4000" u="sng" smtClean="0"/>
              <a:t>Why is this important?</a:t>
            </a:r>
            <a:endParaRPr lang="en-US" u="sng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924800" cy="3409950"/>
          </a:xfrm>
        </p:spPr>
        <p:txBody>
          <a:bodyPr/>
          <a:lstStyle/>
          <a:p>
            <a:r>
              <a:rPr lang="en-US" sz="2800" smtClean="0"/>
              <a:t>Creating spatial data (collecting GPS data)</a:t>
            </a:r>
          </a:p>
          <a:p>
            <a:r>
              <a:rPr lang="en-US" sz="2800" smtClean="0"/>
              <a:t>Import into GIS and overlay with other layers</a:t>
            </a:r>
          </a:p>
          <a:p>
            <a:r>
              <a:rPr lang="en-US" sz="2800" smtClean="0"/>
              <a:t>Acquiring spatial data from other sources</a:t>
            </a:r>
          </a:p>
          <a:p>
            <a:r>
              <a:rPr lang="en-US" sz="2800" smtClean="0"/>
              <a:t>Display your GPS data using maps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Coordinate Systems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7772400" cy="4114800"/>
          </a:xfrm>
        </p:spPr>
        <p:txBody>
          <a:bodyPr/>
          <a:lstStyle/>
          <a:p>
            <a:r>
              <a:rPr lang="en-US" smtClean="0"/>
              <a:t>There are 2 types of coordinate systems: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Geographic Coordinate Systems  </a:t>
            </a:r>
          </a:p>
          <a:p>
            <a:pPr lvl="1">
              <a:buFontTx/>
              <a:buNone/>
            </a:pPr>
            <a:endParaRPr lang="en-US" smtClean="0"/>
          </a:p>
          <a:p>
            <a:pPr lvl="1"/>
            <a:r>
              <a:rPr lang="en-US" smtClean="0"/>
              <a:t>Projected Coordinate Systems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Geographic Coordinate System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7772400" cy="4114800"/>
          </a:xfrm>
        </p:spPr>
        <p:txBody>
          <a:bodyPr/>
          <a:lstStyle/>
          <a:p>
            <a:endParaRPr lang="en-US" sz="2800" smtClean="0"/>
          </a:p>
          <a:p>
            <a:r>
              <a:rPr lang="en-US" sz="2400" smtClean="0"/>
              <a:t>A reference system using latitude and longitude to define the location of points on the surface of a sphere or spheroid</a:t>
            </a:r>
          </a:p>
          <a:p>
            <a:pPr lvl="1">
              <a:buFontTx/>
              <a:buNone/>
            </a:pPr>
            <a:endParaRPr lang="en-US" sz="2000" smtClean="0"/>
          </a:p>
          <a:p>
            <a:pPr lvl="1"/>
            <a:r>
              <a:rPr lang="en-US" sz="2000" smtClean="0"/>
              <a:t>decimal degrees (DD)  -92.5</a:t>
            </a:r>
          </a:p>
          <a:p>
            <a:pPr lvl="1"/>
            <a:r>
              <a:rPr lang="en-US" sz="2000" smtClean="0"/>
              <a:t>degrees/minutes/seconds  (DMS)  92</a:t>
            </a:r>
            <a:r>
              <a:rPr lang="en-US" sz="2000" smtClean="0">
                <a:cs typeface="Arial" charset="0"/>
              </a:rPr>
              <a:t>° 30’ 00” W</a:t>
            </a:r>
            <a:endParaRPr lang="en-US" sz="2000" smtClean="0"/>
          </a:p>
        </p:txBody>
      </p:sp>
      <p:sp>
        <p:nvSpPr>
          <p:cNvPr id="8196" name="AutoShape 1029" descr="major and minor axis of an ellips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1031" descr="major and minor axis of an ellips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Geographic Coordinate System</a:t>
            </a:r>
          </a:p>
        </p:txBody>
      </p:sp>
      <p:pic>
        <p:nvPicPr>
          <p:cNvPr id="9219" name="Picture 4" descr="EAR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524000"/>
            <a:ext cx="4495800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00200" y="4953000"/>
            <a:ext cx="5638800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charset="0"/>
              </a:rPr>
              <a:t>- </a:t>
            </a:r>
            <a:r>
              <a:rPr lang="en-US" sz="1800"/>
              <a:t>Earth is not a sphere</a:t>
            </a:r>
          </a:p>
          <a:p>
            <a:r>
              <a:rPr lang="en-US" sz="1800"/>
              <a:t>-  Poles are flattened</a:t>
            </a:r>
          </a:p>
          <a:p>
            <a:r>
              <a:rPr lang="en-US" sz="1800"/>
              <a:t>-  Bulges at equator</a:t>
            </a:r>
          </a:p>
          <a:p>
            <a:endParaRPr lang="en-US" sz="2000"/>
          </a:p>
          <a:p>
            <a:r>
              <a:rPr lang="en-US" sz="2000"/>
              <a:t>Earth is a spheroid……or ellipsoid</a:t>
            </a:r>
          </a:p>
          <a:p>
            <a:endParaRPr lang="en-US" sz="2000"/>
          </a:p>
          <a:p>
            <a:endParaRPr lang="en-US">
              <a:latin typeface="Times New Roman" charset="0"/>
            </a:endParaRPr>
          </a:p>
          <a:p>
            <a:r>
              <a:rPr lang="en-US" sz="2800">
                <a:latin typeface="Times New Roman" charset="0"/>
              </a:rPr>
              <a:t>              </a:t>
            </a:r>
            <a:endParaRPr lang="en-US">
              <a:latin typeface="Times New Roman" charset="0"/>
            </a:endParaRPr>
          </a:p>
        </p:txBody>
      </p:sp>
      <p:pic>
        <p:nvPicPr>
          <p:cNvPr id="9221" name="Picture 10" descr="EAR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5029200"/>
            <a:ext cx="20574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Geographic Coordinate System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r>
              <a:rPr lang="en-US" sz="2400" smtClean="0"/>
              <a:t>Spheroid </a:t>
            </a:r>
            <a:r>
              <a:rPr lang="en-US" sz="2400" i="1" u="sng" smtClean="0"/>
              <a:t>approximates</a:t>
            </a:r>
            <a:r>
              <a:rPr lang="en-US" sz="2400" smtClean="0"/>
              <a:t> the shape of the earth </a:t>
            </a:r>
          </a:p>
          <a:p>
            <a:pPr lvl="1">
              <a:buFontTx/>
              <a:buNone/>
            </a:pPr>
            <a:endParaRPr lang="en-US" sz="2000" smtClean="0"/>
          </a:p>
          <a:p>
            <a:pPr lvl="1"/>
            <a:r>
              <a:rPr lang="en-US" sz="2000" smtClean="0"/>
              <a:t>Model of the earth</a:t>
            </a:r>
          </a:p>
          <a:p>
            <a:pPr lvl="1">
              <a:buFontTx/>
              <a:buNone/>
            </a:pPr>
            <a:endParaRPr lang="en-US" sz="2000" smtClean="0"/>
          </a:p>
          <a:p>
            <a:pPr lvl="1"/>
            <a:r>
              <a:rPr lang="en-US" sz="2000" smtClean="0"/>
              <a:t>Essentially when surveyors get together and all agree to be wrong</a:t>
            </a:r>
          </a:p>
          <a:p>
            <a:pPr lvl="1">
              <a:buFontTx/>
              <a:buNone/>
            </a:pPr>
            <a:endParaRPr lang="en-US" sz="2000" smtClean="0"/>
          </a:p>
          <a:p>
            <a:pPr lvl="1"/>
            <a:r>
              <a:rPr lang="en-US" sz="2000" smtClean="0"/>
              <a:t>Also called an “ellipsoid”</a:t>
            </a:r>
          </a:p>
          <a:p>
            <a:pPr>
              <a:buFontTx/>
              <a:buNone/>
            </a:pPr>
            <a:endParaRPr lang="en-US" smtClean="0"/>
          </a:p>
        </p:txBody>
      </p:sp>
      <p:grpSp>
        <p:nvGrpSpPr>
          <p:cNvPr id="10244" name="Group 1031"/>
          <p:cNvGrpSpPr>
            <a:grpSpLocks/>
          </p:cNvGrpSpPr>
          <p:nvPr/>
        </p:nvGrpSpPr>
        <p:grpSpPr bwMode="auto">
          <a:xfrm>
            <a:off x="57150" y="-166688"/>
            <a:ext cx="6983413" cy="3859213"/>
            <a:chOff x="0" y="2503"/>
            <a:chExt cx="4399" cy="2503"/>
          </a:xfrm>
        </p:grpSpPr>
        <p:sp>
          <p:nvSpPr>
            <p:cNvPr id="10247" name="Rectangle 1029"/>
            <p:cNvSpPr>
              <a:spLocks noChangeArrowheads="1"/>
            </p:cNvSpPr>
            <p:nvPr/>
          </p:nvSpPr>
          <p:spPr bwMode="auto">
            <a:xfrm>
              <a:off x="0" y="2503"/>
              <a:ext cx="4399" cy="2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48" name="Rectangle 1030"/>
            <p:cNvSpPr>
              <a:spLocks noChangeArrowheads="1"/>
            </p:cNvSpPr>
            <p:nvPr/>
          </p:nvSpPr>
          <p:spPr bwMode="auto">
            <a:xfrm>
              <a:off x="0" y="2503"/>
              <a:ext cx="4399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10245" name="Picture 1028"/>
          <p:cNvPicPr>
            <a:picLocks noChangeAspect="1" noChangeArrowheads="1"/>
          </p:cNvPicPr>
          <p:nvPr/>
        </p:nvPicPr>
        <p:blipFill>
          <a:blip r:embed="rId2" cstate="print"/>
          <a:srcRect l="-433" t="-287" r="-433" b="-287"/>
          <a:stretch>
            <a:fillRect/>
          </a:stretch>
        </p:blipFill>
        <p:spPr bwMode="auto">
          <a:xfrm>
            <a:off x="4603750" y="4225925"/>
            <a:ext cx="4470400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1032"/>
          <p:cNvSpPr>
            <a:spLocks noChangeArrowheads="1"/>
          </p:cNvSpPr>
          <p:nvPr/>
        </p:nvSpPr>
        <p:spPr bwMode="auto">
          <a:xfrm>
            <a:off x="0" y="369252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charset="0"/>
              </a:rPr>
              <a:t/>
            </a:r>
            <a:br>
              <a:rPr lang="en-US">
                <a:latin typeface="Times New Roman" charset="0"/>
              </a:rPr>
            </a:br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Geographic Coordinate System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>
          <a:xfrm>
            <a:off x="1066800" y="2133600"/>
            <a:ext cx="7772400" cy="4114800"/>
          </a:xfrm>
        </p:spPr>
        <p:txBody>
          <a:bodyPr/>
          <a:lstStyle/>
          <a:p>
            <a:r>
              <a:rPr lang="en-US" sz="2400" smtClean="0"/>
              <a:t>A </a:t>
            </a:r>
            <a:r>
              <a:rPr lang="en-US" sz="2400" u="sng" smtClean="0"/>
              <a:t>datum</a:t>
            </a:r>
            <a:r>
              <a:rPr lang="en-US" sz="2400" smtClean="0"/>
              <a:t> defines the position of the spheroid relative to the center of the earth</a:t>
            </a:r>
          </a:p>
          <a:p>
            <a:pPr lvl="1">
              <a:buFontTx/>
              <a:buNone/>
            </a:pPr>
            <a:endParaRPr lang="en-US" sz="2000" smtClean="0"/>
          </a:p>
          <a:p>
            <a:pPr lvl="1"/>
            <a:r>
              <a:rPr lang="en-US" sz="2000" smtClean="0"/>
              <a:t>Origin and orientation of latitude and longitude lines are determined by the datum</a:t>
            </a:r>
          </a:p>
          <a:p>
            <a:pPr lvl="1">
              <a:buFontTx/>
              <a:buNone/>
            </a:pPr>
            <a:endParaRPr lang="en-US" sz="2000" smtClean="0"/>
          </a:p>
          <a:p>
            <a:pPr lvl="1"/>
            <a:r>
              <a:rPr lang="en-US" sz="2000" smtClean="0"/>
              <a:t>Hundreds of datums customized for different parts of the world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Datums used in U.S.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800" smtClean="0"/>
              <a:t>North American Datum 1927 (NAD27)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Uses the Clarke 1866 spheroid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Reference point is located at Meades Ranch, Kansas 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Based on ground survey inrmation in the 1800’s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600" smtClean="0"/>
          </a:p>
          <a:p>
            <a:pPr>
              <a:lnSpc>
                <a:spcPct val="90000"/>
              </a:lnSpc>
            </a:pPr>
            <a:r>
              <a:rPr lang="en-US" sz="1800" smtClean="0"/>
              <a:t>North American Datum 1983 (NAD83)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Uses GRS80 (Geodetic Reference System) spheroid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Ellipsoid model from geocentric perspective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Based on ground surveys and satellite information 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600" smtClean="0"/>
          </a:p>
          <a:p>
            <a:pPr>
              <a:lnSpc>
                <a:spcPct val="90000"/>
              </a:lnSpc>
            </a:pPr>
            <a:r>
              <a:rPr lang="en-US" sz="1800" smtClean="0"/>
              <a:t>WGS 1984 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Most recently developed datum/ framework for measurements worldwide 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Earth centered, or geocentric, perspective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This is the datum used by all GPS satellites</a:t>
            </a:r>
          </a:p>
          <a:p>
            <a:pPr lvl="1">
              <a:lnSpc>
                <a:spcPct val="90000"/>
              </a:lnSpc>
            </a:pPr>
            <a:r>
              <a:rPr lang="en-US" sz="1600" b="1" smtClean="0">
                <a:solidFill>
                  <a:srgbClr val="FF9900"/>
                </a:solidFill>
              </a:rPr>
              <a:t>Nearly identical to NAD83…therefore NAD83 </a:t>
            </a:r>
            <a:r>
              <a:rPr lang="en-US" sz="1600" b="1" u="sng" smtClean="0">
                <a:solidFill>
                  <a:srgbClr val="FF9900"/>
                </a:solidFill>
              </a:rPr>
              <a:t>is compatible</a:t>
            </a:r>
            <a:r>
              <a:rPr lang="en-US" sz="1600" b="1" smtClean="0">
                <a:solidFill>
                  <a:srgbClr val="FF9900"/>
                </a:solidFill>
              </a:rPr>
              <a:t> with data collected in GPS using WGS84!</a:t>
            </a:r>
          </a:p>
          <a:p>
            <a:pPr lvl="1">
              <a:lnSpc>
                <a:spcPct val="90000"/>
              </a:lnSpc>
            </a:pPr>
            <a:endParaRPr lang="en-US" sz="1600" b="1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679</TotalTime>
  <Words>1005</Words>
  <Application>Microsoft Office PowerPoint</Application>
  <PresentationFormat>On-screen Show (4:3)</PresentationFormat>
  <Paragraphs>185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Comic Sans MS</vt:lpstr>
      <vt:lpstr>Flow</vt:lpstr>
      <vt:lpstr>Coordinate Systems, Datums and Map Projections  D’Arcangelis 11/9/09</vt:lpstr>
      <vt:lpstr>Slide 2</vt:lpstr>
      <vt:lpstr>Why is this important?</vt:lpstr>
      <vt:lpstr>Coordinate Systems</vt:lpstr>
      <vt:lpstr>Geographic Coordinate System</vt:lpstr>
      <vt:lpstr>Geographic Coordinate System</vt:lpstr>
      <vt:lpstr>Geographic Coordinate System</vt:lpstr>
      <vt:lpstr>Geographic Coordinate System</vt:lpstr>
      <vt:lpstr>Common Datums used in U.S.</vt:lpstr>
      <vt:lpstr>Transforming between datums</vt:lpstr>
      <vt:lpstr>Geographic Coordinate System</vt:lpstr>
      <vt:lpstr>Projected Coordinate Systems</vt:lpstr>
      <vt:lpstr>This process of flattening the earth will cause distortions in one or more of the following spatial properties: </vt:lpstr>
      <vt:lpstr>Sinusoidal Projection</vt:lpstr>
      <vt:lpstr>Mercator Projection</vt:lpstr>
      <vt:lpstr>Universal Transverse Mercator (UTM)</vt:lpstr>
      <vt:lpstr>Slide 17</vt:lpstr>
      <vt:lpstr>State Plane Coordinate System</vt:lpstr>
      <vt:lpstr>Slide 19</vt:lpstr>
      <vt:lpstr> When GPS points don’t align with GIS Data  </vt:lpstr>
      <vt:lpstr> When GPS points don’t align with GIS Data  </vt:lpstr>
      <vt:lpstr>Conclusion</vt:lpstr>
    </vt:vector>
  </TitlesOfParts>
  <Company>FWS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Projections and Datums</dc:title>
  <dc:creator>GLAB18</dc:creator>
  <cp:lastModifiedBy>LCPS</cp:lastModifiedBy>
  <cp:revision>91</cp:revision>
  <dcterms:created xsi:type="dcterms:W3CDTF">2000-09-18T14:37:38Z</dcterms:created>
  <dcterms:modified xsi:type="dcterms:W3CDTF">2009-11-09T18:49:45Z</dcterms:modified>
</cp:coreProperties>
</file>