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6" r:id="rId2"/>
  </p:sldIdLst>
  <p:sldSz cx="43891200" cy="32918400"/>
  <p:notesSz cx="7772400" cy="10058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5pPr>
    <a:lvl6pPr marL="2286000" algn="l" defTabSz="914400" rtl="0" eaLnBrk="1" latinLnBrk="0" hangingPunct="1">
      <a:defRPr kern="1200">
        <a:solidFill>
          <a:schemeClr val="bg1"/>
        </a:solidFill>
        <a:latin typeface="Arial" charset="0"/>
        <a:ea typeface="Microsoft YaHei" charset="-122"/>
        <a:cs typeface="+mn-cs"/>
      </a:defRPr>
    </a:lvl6pPr>
    <a:lvl7pPr marL="2743200" algn="l" defTabSz="914400" rtl="0" eaLnBrk="1" latinLnBrk="0" hangingPunct="1">
      <a:defRPr kern="1200">
        <a:solidFill>
          <a:schemeClr val="bg1"/>
        </a:solidFill>
        <a:latin typeface="Arial" charset="0"/>
        <a:ea typeface="Microsoft YaHei" charset="-122"/>
        <a:cs typeface="+mn-cs"/>
      </a:defRPr>
    </a:lvl7pPr>
    <a:lvl8pPr marL="3200400" algn="l" defTabSz="914400" rtl="0" eaLnBrk="1" latinLnBrk="0" hangingPunct="1">
      <a:defRPr kern="1200">
        <a:solidFill>
          <a:schemeClr val="bg1"/>
        </a:solidFill>
        <a:latin typeface="Arial" charset="0"/>
        <a:ea typeface="Microsoft YaHei" charset="-122"/>
        <a:cs typeface="+mn-cs"/>
      </a:defRPr>
    </a:lvl8pPr>
    <a:lvl9pPr marL="3657600" algn="l" defTabSz="914400" rtl="0" eaLnBrk="1" latinLnBrk="0" hangingPunct="1">
      <a:defRPr kern="1200">
        <a:solidFill>
          <a:schemeClr val="bg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8" d="100"/>
          <a:sy n="18" d="100"/>
        </p:scale>
        <p:origin x="-450" y="-3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0" name="AutoShape 2"/>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1" name="AutoShape 3"/>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2" name="AutoShape 4"/>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3" name="AutoShape 5"/>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4" name="AutoShape 6"/>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5" name="AutoShape 7"/>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6" name="AutoShape 8"/>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7" name="Rectangle 9"/>
          <p:cNvSpPr>
            <a:spLocks noGrp="1" noChangeArrowheads="1"/>
          </p:cNvSpPr>
          <p:nvPr>
            <p:ph type="sldImg"/>
          </p:nvPr>
        </p:nvSpPr>
        <p:spPr bwMode="auto">
          <a:xfrm>
            <a:off x="1371600" y="763588"/>
            <a:ext cx="5014913"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8" name="Rectangle 10"/>
          <p:cNvSpPr>
            <a:spLocks noGrp="1" noChangeArrowheads="1"/>
          </p:cNvSpPr>
          <p:nvPr>
            <p:ph type="body"/>
          </p:nvPr>
        </p:nvSpPr>
        <p:spPr bwMode="auto">
          <a:xfrm>
            <a:off x="777875" y="4776788"/>
            <a:ext cx="6203950"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smtClean="0"/>
          </a:p>
        </p:txBody>
      </p:sp>
      <p:sp>
        <p:nvSpPr>
          <p:cNvPr id="2059" name="Text Box 11"/>
          <p:cNvSpPr txBox="1">
            <a:spLocks noChangeArrowheads="1"/>
          </p:cNvSpPr>
          <p:nvPr/>
        </p:nvSpPr>
        <p:spPr bwMode="auto">
          <a:xfrm>
            <a:off x="0" y="0"/>
            <a:ext cx="3367088"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0" name="Text Box 12"/>
          <p:cNvSpPr txBox="1">
            <a:spLocks noChangeArrowheads="1"/>
          </p:cNvSpPr>
          <p:nvPr/>
        </p:nvSpPr>
        <p:spPr bwMode="auto">
          <a:xfrm>
            <a:off x="4398963" y="0"/>
            <a:ext cx="3367087"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1" name="Text Box 13"/>
          <p:cNvSpPr txBox="1">
            <a:spLocks noChangeArrowheads="1"/>
          </p:cNvSpPr>
          <p:nvPr/>
        </p:nvSpPr>
        <p:spPr bwMode="auto">
          <a:xfrm>
            <a:off x="0" y="9555163"/>
            <a:ext cx="3367088"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2" name="Rectangle 14"/>
          <p:cNvSpPr>
            <a:spLocks noGrp="1" noChangeArrowheads="1"/>
          </p:cNvSpPr>
          <p:nvPr>
            <p:ph type="sldNum"/>
          </p:nvPr>
        </p:nvSpPr>
        <p:spPr bwMode="auto">
          <a:xfrm>
            <a:off x="4398963" y="9555163"/>
            <a:ext cx="33591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itchFamily="16" charset="0"/>
              </a:defRPr>
            </a:lvl1pPr>
          </a:lstStyle>
          <a:p>
            <a:fld id="{4178DA1C-1156-4972-9545-F5074587B07E}" type="slidenum">
              <a:rPr lang="en-US"/>
              <a:pPr/>
              <a:t>‹#›</a:t>
            </a:fld>
            <a:endParaRPr lang="en-US"/>
          </a:p>
        </p:txBody>
      </p:sp>
    </p:spTree>
    <p:extLst>
      <p:ext uri="{BB962C8B-B14F-4D97-AF65-F5344CB8AC3E}">
        <p14:creationId xmlns:p14="http://schemas.microsoft.com/office/powerpoint/2010/main" val="243105621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p:cNvSpPr>
            <a:spLocks noGrp="1" noChangeArrowheads="1"/>
          </p:cNvSpPr>
          <p:nvPr>
            <p:ph type="sldNum"/>
          </p:nvPr>
        </p:nvSpPr>
        <p:spPr>
          <a:ln/>
        </p:spPr>
        <p:txBody>
          <a:bodyPr/>
          <a:lstStyle/>
          <a:p>
            <a:fld id="{8D9F3408-E087-4718-9760-66EE42FDF12A}" type="slidenum">
              <a:rPr lang="en-US"/>
              <a:pPr/>
              <a:t>1</a:t>
            </a:fld>
            <a:endParaRPr lang="en-US"/>
          </a:p>
        </p:txBody>
      </p:sp>
      <p:sp>
        <p:nvSpPr>
          <p:cNvPr id="4097" name="Text Box 1"/>
          <p:cNvSpPr txBox="1">
            <a:spLocks noChangeArrowheads="1"/>
          </p:cNvSpPr>
          <p:nvPr/>
        </p:nvSpPr>
        <p:spPr bwMode="auto">
          <a:xfrm>
            <a:off x="4398963" y="9555163"/>
            <a:ext cx="3367087"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r">
              <a:lnSpc>
                <a:spcPct val="95000"/>
              </a:lnSpc>
              <a:buClrTx/>
              <a:buFontTx/>
              <a:buNone/>
            </a:pPr>
            <a:fld id="{9270A728-B7B5-4928-84AA-EE5C166AB646}" type="slidenum">
              <a:rPr lang="en-US" sz="1400">
                <a:solidFill>
                  <a:srgbClr val="000000"/>
                </a:solidFill>
                <a:latin typeface="Times New Roman" pitchFamily="16" charset="0"/>
              </a:rPr>
              <a:pPr algn="r">
                <a:lnSpc>
                  <a:spcPct val="95000"/>
                </a:lnSpc>
                <a:buClrTx/>
                <a:buFontTx/>
                <a:buNone/>
              </a:pPr>
              <a:t>1</a:t>
            </a:fld>
            <a:endParaRPr lang="en-US" sz="1400">
              <a:solidFill>
                <a:srgbClr val="000000"/>
              </a:solidFill>
              <a:latin typeface="Times New Roman" pitchFamily="16" charset="0"/>
            </a:endParaRPr>
          </a:p>
        </p:txBody>
      </p:sp>
      <p:sp>
        <p:nvSpPr>
          <p:cNvPr id="4098" name="Rectangle 2"/>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9" name="Rectangle 3"/>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14068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464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10325" y="236538"/>
            <a:ext cx="9871075" cy="6559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236538"/>
            <a:ext cx="29464000" cy="6559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2649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1468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65103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49663" y="236538"/>
            <a:ext cx="18211800" cy="249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13863" y="236538"/>
            <a:ext cx="18211800" cy="249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8542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65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29224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743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9631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95759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body" idx="1"/>
          </p:nvPr>
        </p:nvSpPr>
        <p:spPr bwMode="auto">
          <a:xfrm>
            <a:off x="3649663" y="236538"/>
            <a:ext cx="36576000" cy="249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6" name="Rectangle 2"/>
          <p:cNvSpPr>
            <a:spLocks noGrp="1" noChangeArrowheads="1"/>
          </p:cNvSpPr>
          <p:nvPr>
            <p:ph type="title"/>
          </p:nvPr>
        </p:nvSpPr>
        <p:spPr bwMode="auto">
          <a:xfrm>
            <a:off x="2193925" y="1312863"/>
            <a:ext cx="39487475" cy="548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0" fontAlgn="base" hangingPunct="0">
        <a:lnSpc>
          <a:spcPct val="102000"/>
        </a:lnSpc>
        <a:spcBef>
          <a:spcPct val="0"/>
        </a:spcBef>
        <a:spcAft>
          <a:spcPct val="0"/>
        </a:spcAft>
        <a:buClr>
          <a:srgbClr val="000000"/>
        </a:buClr>
        <a:buSzPct val="100000"/>
        <a:buFont typeface="Times New Roman" pitchFamily="16" charset="0"/>
        <a:defRPr sz="8700">
          <a:solidFill>
            <a:srgbClr val="000000"/>
          </a:solidFill>
          <a:latin typeface="+mj-lt"/>
          <a:ea typeface="+mj-ea"/>
          <a:cs typeface="+mj-cs"/>
        </a:defRPr>
      </a:lvl1pPr>
      <a:lvl2pPr marL="742950" indent="-285750" algn="l" defTabSz="457200" rtl="0" eaLnBrk="0" fontAlgn="base" hangingPunct="0">
        <a:lnSpc>
          <a:spcPct val="102000"/>
        </a:lnSpc>
        <a:spcBef>
          <a:spcPct val="0"/>
        </a:spcBef>
        <a:spcAft>
          <a:spcPct val="0"/>
        </a:spcAft>
        <a:buClr>
          <a:srgbClr val="000000"/>
        </a:buClr>
        <a:buSzPct val="100000"/>
        <a:buFont typeface="Times New Roman" pitchFamily="16" charset="0"/>
        <a:defRPr sz="8700">
          <a:solidFill>
            <a:srgbClr val="000000"/>
          </a:solidFill>
          <a:latin typeface="Calibri" charset="0"/>
          <a:ea typeface="Microsoft YaHei" charset="-122"/>
        </a:defRPr>
      </a:lvl2pPr>
      <a:lvl3pPr marL="1143000" indent="-228600" algn="l" defTabSz="457200" rtl="0" eaLnBrk="0" fontAlgn="base" hangingPunct="0">
        <a:lnSpc>
          <a:spcPct val="102000"/>
        </a:lnSpc>
        <a:spcBef>
          <a:spcPct val="0"/>
        </a:spcBef>
        <a:spcAft>
          <a:spcPct val="0"/>
        </a:spcAft>
        <a:buClr>
          <a:srgbClr val="000000"/>
        </a:buClr>
        <a:buSzPct val="100000"/>
        <a:buFont typeface="Times New Roman" pitchFamily="16" charset="0"/>
        <a:defRPr sz="8700">
          <a:solidFill>
            <a:srgbClr val="000000"/>
          </a:solidFill>
          <a:latin typeface="Calibri" charset="0"/>
          <a:ea typeface="Microsoft YaHei" charset="-122"/>
        </a:defRPr>
      </a:lvl3pPr>
      <a:lvl4pPr marL="1600200" indent="-228600" algn="l" defTabSz="457200" rtl="0" eaLnBrk="0" fontAlgn="base" hangingPunct="0">
        <a:lnSpc>
          <a:spcPct val="102000"/>
        </a:lnSpc>
        <a:spcBef>
          <a:spcPct val="0"/>
        </a:spcBef>
        <a:spcAft>
          <a:spcPct val="0"/>
        </a:spcAft>
        <a:buClr>
          <a:srgbClr val="000000"/>
        </a:buClr>
        <a:buSzPct val="100000"/>
        <a:buFont typeface="Times New Roman" pitchFamily="16" charset="0"/>
        <a:defRPr sz="8700">
          <a:solidFill>
            <a:srgbClr val="000000"/>
          </a:solidFill>
          <a:latin typeface="Calibri" charset="0"/>
          <a:ea typeface="Microsoft YaHei" charset="-122"/>
        </a:defRPr>
      </a:lvl4pPr>
      <a:lvl5pPr marL="2057400" indent="-228600" algn="l" defTabSz="457200" rtl="0" eaLnBrk="0" fontAlgn="base" hangingPunct="0">
        <a:lnSpc>
          <a:spcPct val="102000"/>
        </a:lnSpc>
        <a:spcBef>
          <a:spcPct val="0"/>
        </a:spcBef>
        <a:spcAft>
          <a:spcPct val="0"/>
        </a:spcAft>
        <a:buClr>
          <a:srgbClr val="000000"/>
        </a:buClr>
        <a:buSzPct val="100000"/>
        <a:buFont typeface="Times New Roman" pitchFamily="16" charset="0"/>
        <a:defRPr sz="8700">
          <a:solidFill>
            <a:srgbClr val="000000"/>
          </a:solidFill>
          <a:latin typeface="Calibri" charset="0"/>
          <a:ea typeface="Microsoft YaHei" charset="-122"/>
        </a:defRPr>
      </a:lvl5pPr>
      <a:lvl6pPr marL="2514600" indent="-228600" algn="l" defTabSz="457200" rtl="0" eaLnBrk="0" fontAlgn="base" hangingPunct="0">
        <a:lnSpc>
          <a:spcPct val="102000"/>
        </a:lnSpc>
        <a:spcBef>
          <a:spcPct val="0"/>
        </a:spcBef>
        <a:spcAft>
          <a:spcPct val="0"/>
        </a:spcAft>
        <a:buClr>
          <a:srgbClr val="000000"/>
        </a:buClr>
        <a:buSzPct val="100000"/>
        <a:buFont typeface="Times New Roman" pitchFamily="16" charset="0"/>
        <a:defRPr sz="8700">
          <a:solidFill>
            <a:srgbClr val="000000"/>
          </a:solidFill>
          <a:latin typeface="Calibri" charset="0"/>
          <a:ea typeface="Microsoft YaHei" charset="-122"/>
        </a:defRPr>
      </a:lvl6pPr>
      <a:lvl7pPr marL="2971800" indent="-228600" algn="l" defTabSz="457200" rtl="0" eaLnBrk="0" fontAlgn="base" hangingPunct="0">
        <a:lnSpc>
          <a:spcPct val="102000"/>
        </a:lnSpc>
        <a:spcBef>
          <a:spcPct val="0"/>
        </a:spcBef>
        <a:spcAft>
          <a:spcPct val="0"/>
        </a:spcAft>
        <a:buClr>
          <a:srgbClr val="000000"/>
        </a:buClr>
        <a:buSzPct val="100000"/>
        <a:buFont typeface="Times New Roman" pitchFamily="16" charset="0"/>
        <a:defRPr sz="8700">
          <a:solidFill>
            <a:srgbClr val="000000"/>
          </a:solidFill>
          <a:latin typeface="Calibri" charset="0"/>
          <a:ea typeface="Microsoft YaHei" charset="-122"/>
        </a:defRPr>
      </a:lvl7pPr>
      <a:lvl8pPr marL="3429000" indent="-228600" algn="l" defTabSz="457200" rtl="0" eaLnBrk="0" fontAlgn="base" hangingPunct="0">
        <a:lnSpc>
          <a:spcPct val="102000"/>
        </a:lnSpc>
        <a:spcBef>
          <a:spcPct val="0"/>
        </a:spcBef>
        <a:spcAft>
          <a:spcPct val="0"/>
        </a:spcAft>
        <a:buClr>
          <a:srgbClr val="000000"/>
        </a:buClr>
        <a:buSzPct val="100000"/>
        <a:buFont typeface="Times New Roman" pitchFamily="16" charset="0"/>
        <a:defRPr sz="8700">
          <a:solidFill>
            <a:srgbClr val="000000"/>
          </a:solidFill>
          <a:latin typeface="Calibri" charset="0"/>
          <a:ea typeface="Microsoft YaHei" charset="-122"/>
        </a:defRPr>
      </a:lvl8pPr>
      <a:lvl9pPr marL="3886200" indent="-228600" algn="l" defTabSz="457200" rtl="0" eaLnBrk="0" fontAlgn="base" hangingPunct="0">
        <a:lnSpc>
          <a:spcPct val="102000"/>
        </a:lnSpc>
        <a:spcBef>
          <a:spcPct val="0"/>
        </a:spcBef>
        <a:spcAft>
          <a:spcPct val="0"/>
        </a:spcAft>
        <a:buClr>
          <a:srgbClr val="000000"/>
        </a:buClr>
        <a:buSzPct val="100000"/>
        <a:buFont typeface="Times New Roman" pitchFamily="16" charset="0"/>
        <a:defRPr sz="8700">
          <a:solidFill>
            <a:srgbClr val="000000"/>
          </a:solidFill>
          <a:latin typeface="Calibri" charset="0"/>
          <a:ea typeface="Microsoft YaHei" charset="-122"/>
        </a:defRPr>
      </a:lvl9pPr>
    </p:titleStyle>
    <p:bodyStyle>
      <a:lvl1pPr marL="342900" indent="-342900" algn="l" defTabSz="457200" rtl="0" eaLnBrk="0" fontAlgn="base" hangingPunct="0">
        <a:lnSpc>
          <a:spcPct val="102000"/>
        </a:lnSpc>
        <a:spcBef>
          <a:spcPct val="0"/>
        </a:spcBef>
        <a:spcAft>
          <a:spcPts val="1425"/>
        </a:spcAft>
        <a:buClr>
          <a:srgbClr val="000000"/>
        </a:buClr>
        <a:buSzPct val="100000"/>
        <a:buFont typeface="Times New Roman" pitchFamily="16" charset="0"/>
        <a:defRPr sz="15400">
          <a:solidFill>
            <a:srgbClr val="000000"/>
          </a:solidFill>
          <a:latin typeface="+mn-lt"/>
          <a:ea typeface="+mn-ea"/>
          <a:cs typeface="+mn-cs"/>
        </a:defRPr>
      </a:lvl1pPr>
      <a:lvl2pPr marL="742950" indent="-285750" algn="l" defTabSz="457200" rtl="0" eaLnBrk="0" fontAlgn="base" hangingPunct="0">
        <a:lnSpc>
          <a:spcPct val="102000"/>
        </a:lnSpc>
        <a:spcBef>
          <a:spcPct val="0"/>
        </a:spcBef>
        <a:spcAft>
          <a:spcPts val="1138"/>
        </a:spcAft>
        <a:buClr>
          <a:srgbClr val="000000"/>
        </a:buClr>
        <a:buSzPct val="100000"/>
        <a:buFont typeface="Times New Roman" pitchFamily="16" charset="0"/>
        <a:defRPr sz="11500">
          <a:solidFill>
            <a:srgbClr val="000000"/>
          </a:solidFill>
          <a:latin typeface="+mn-lt"/>
          <a:ea typeface="+mn-ea"/>
        </a:defRPr>
      </a:lvl2pPr>
      <a:lvl3pPr marL="1143000" indent="-228600" algn="l" defTabSz="457200" rtl="0" eaLnBrk="0" fontAlgn="base" hangingPunct="0">
        <a:lnSpc>
          <a:spcPct val="102000"/>
        </a:lnSpc>
        <a:spcBef>
          <a:spcPct val="0"/>
        </a:spcBef>
        <a:spcAft>
          <a:spcPts val="850"/>
        </a:spcAft>
        <a:buClr>
          <a:srgbClr val="000000"/>
        </a:buClr>
        <a:buSzPct val="100000"/>
        <a:buFont typeface="Times New Roman" pitchFamily="16" charset="0"/>
        <a:defRPr sz="9700">
          <a:solidFill>
            <a:srgbClr val="000000"/>
          </a:solidFill>
          <a:latin typeface="+mn-lt"/>
          <a:ea typeface="+mn-ea"/>
        </a:defRPr>
      </a:lvl3pPr>
      <a:lvl4pPr marL="1600200" indent="-228600" algn="l" defTabSz="457200" rtl="0" eaLnBrk="0" fontAlgn="base" hangingPunct="0">
        <a:lnSpc>
          <a:spcPct val="102000"/>
        </a:lnSpc>
        <a:spcBef>
          <a:spcPct val="0"/>
        </a:spcBef>
        <a:spcAft>
          <a:spcPts val="575"/>
        </a:spcAft>
        <a:buClr>
          <a:srgbClr val="000000"/>
        </a:buClr>
        <a:buSzPct val="100000"/>
        <a:buFont typeface="Times New Roman" pitchFamily="16" charset="0"/>
        <a:defRPr sz="9700">
          <a:solidFill>
            <a:srgbClr val="000000"/>
          </a:solidFill>
          <a:latin typeface="+mn-lt"/>
          <a:ea typeface="+mn-ea"/>
        </a:defRPr>
      </a:lvl4pPr>
      <a:lvl5pPr marL="2057400" indent="-228600" algn="l" defTabSz="457200" rtl="0" eaLnBrk="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eaLnBrk="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5.png"/><Relationship Id="rId12"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jpeg"/><Relationship Id="rId11" Type="http://schemas.openxmlformats.org/officeDocument/2006/relationships/oleObject" Target="../embeddings/oleObject1.bin"/><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07113" y="19332575"/>
            <a:ext cx="9999662" cy="12941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074" name="Group 2"/>
          <p:cNvGrpSpPr>
            <a:grpSpLocks/>
          </p:cNvGrpSpPr>
          <p:nvPr/>
        </p:nvGrpSpPr>
        <p:grpSpPr bwMode="auto">
          <a:xfrm>
            <a:off x="5761038" y="6332538"/>
            <a:ext cx="35982275" cy="24212550"/>
            <a:chOff x="3629" y="3989"/>
            <a:chExt cx="22666" cy="15252"/>
          </a:xfrm>
        </p:grpSpPr>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52" y="3989"/>
              <a:ext cx="6116" cy="79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076" name="Group 4"/>
            <p:cNvGrpSpPr>
              <a:grpSpLocks/>
            </p:cNvGrpSpPr>
            <p:nvPr/>
          </p:nvGrpSpPr>
          <p:grpSpPr bwMode="auto">
            <a:xfrm>
              <a:off x="3629" y="4274"/>
              <a:ext cx="22666" cy="14967"/>
              <a:chOff x="3629" y="4274"/>
              <a:chExt cx="22666" cy="14967"/>
            </a:xfrm>
          </p:grpSpPr>
          <p:sp>
            <p:nvSpPr>
              <p:cNvPr id="3077" name="Rectangle 5"/>
              <p:cNvSpPr>
                <a:spLocks noChangeArrowheads="1"/>
              </p:cNvSpPr>
              <p:nvPr/>
            </p:nvSpPr>
            <p:spPr bwMode="auto">
              <a:xfrm>
                <a:off x="7939" y="18862"/>
                <a:ext cx="5908" cy="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a:solidFill>
                      <a:srgbClr val="000000"/>
                    </a:solidFill>
                    <a:latin typeface="Calibri" charset="0"/>
                  </a:rPr>
                  <a:t>Acknowledgements</a:t>
                </a:r>
              </a:p>
            </p:txBody>
          </p:sp>
          <p:grpSp>
            <p:nvGrpSpPr>
              <p:cNvPr id="3078" name="Group 6"/>
              <p:cNvGrpSpPr>
                <a:grpSpLocks/>
              </p:cNvGrpSpPr>
              <p:nvPr/>
            </p:nvGrpSpPr>
            <p:grpSpPr bwMode="auto">
              <a:xfrm>
                <a:off x="11904" y="12061"/>
                <a:ext cx="6333" cy="6797"/>
                <a:chOff x="11904" y="12061"/>
                <a:chExt cx="6333" cy="6797"/>
              </a:xfrm>
            </p:grpSpPr>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b="17104"/>
                <a:stretch>
                  <a:fillRect/>
                </a:stretch>
              </p:blipFill>
              <p:spPr bwMode="auto">
                <a:xfrm>
                  <a:off x="11904" y="12061"/>
                  <a:ext cx="6333" cy="6797"/>
                </a:xfrm>
                <a:prstGeom prst="rect">
                  <a:avLst/>
                </a:prstGeom>
                <a:noFill/>
                <a:ln>
                  <a:noFill/>
                </a:ln>
                <a:effectLst/>
                <a:extLst>
                  <a:ext uri="{909E8E84-426E-40DD-AFC4-6F175D3DCCD1}">
                    <a14:hiddenFill xmlns:a14="http://schemas.microsoft.com/office/drawing/2010/main">
                      <a:blipFill dpi="0" rotWithShape="0">
                        <a:blip/>
                        <a:srcRect b="1710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080" name="Group 8"/>
                <p:cNvGrpSpPr>
                  <a:grpSpLocks/>
                </p:cNvGrpSpPr>
                <p:nvPr/>
              </p:nvGrpSpPr>
              <p:grpSpPr bwMode="auto">
                <a:xfrm>
                  <a:off x="12612" y="14051"/>
                  <a:ext cx="4846" cy="3354"/>
                  <a:chOff x="12612" y="14051"/>
                  <a:chExt cx="4846" cy="3354"/>
                </a:xfrm>
              </p:grpSpPr>
              <p:pic>
                <p:nvPicPr>
                  <p:cNvPr id="308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12" y="14051"/>
                    <a:ext cx="4846" cy="33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sp>
            <p:nvSpPr>
              <p:cNvPr id="3082" name="AutoShape 10"/>
              <p:cNvSpPr>
                <a:spLocks noChangeArrowheads="1"/>
              </p:cNvSpPr>
              <p:nvPr/>
            </p:nvSpPr>
            <p:spPr bwMode="auto">
              <a:xfrm>
                <a:off x="9938" y="17437"/>
                <a:ext cx="358" cy="616"/>
              </a:xfrm>
              <a:prstGeom prst="roundRect">
                <a:avLst>
                  <a:gd name="adj" fmla="val 287"/>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3" name="AutoShape 11"/>
              <p:cNvSpPr>
                <a:spLocks noChangeArrowheads="1"/>
              </p:cNvSpPr>
              <p:nvPr/>
            </p:nvSpPr>
            <p:spPr bwMode="auto">
              <a:xfrm>
                <a:off x="17149" y="9847"/>
                <a:ext cx="358" cy="616"/>
              </a:xfrm>
              <a:prstGeom prst="roundRect">
                <a:avLst>
                  <a:gd name="adj" fmla="val 287"/>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3084" name="Picture 12"/>
              <p:cNvPicPr>
                <a:picLocks noChangeAspect="1" noChangeArrowheads="1"/>
              </p:cNvPicPr>
              <p:nvPr/>
            </p:nvPicPr>
            <p:blipFill>
              <a:blip r:embed="rId8">
                <a:extLst>
                  <a:ext uri="{28A0092B-C50C-407E-A947-70E740481C1C}">
                    <a14:useLocalDpi xmlns:a14="http://schemas.microsoft.com/office/drawing/2010/main" val="0"/>
                  </a:ext>
                </a:extLst>
              </a:blip>
              <a:srcRect b="4999"/>
              <a:stretch>
                <a:fillRect/>
              </a:stretch>
            </p:blipFill>
            <p:spPr bwMode="auto">
              <a:xfrm>
                <a:off x="20106" y="4592"/>
                <a:ext cx="6189" cy="7582"/>
              </a:xfrm>
              <a:prstGeom prst="rect">
                <a:avLst/>
              </a:prstGeom>
              <a:noFill/>
              <a:ln>
                <a:noFill/>
              </a:ln>
              <a:effectLst/>
              <a:extLst>
                <a:ext uri="{909E8E84-426E-40DD-AFC4-6F175D3DCCD1}">
                  <a14:hiddenFill xmlns:a14="http://schemas.microsoft.com/office/drawing/2010/main">
                    <a:blipFill dpi="0" rotWithShape="0">
                      <a:blip/>
                      <a:srcRect b="499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5"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5" y="4274"/>
                <a:ext cx="6237" cy="807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6" name="Picture 14"/>
              <p:cNvPicPr>
                <a:picLocks noChangeAspect="1" noChangeArrowheads="1"/>
              </p:cNvPicPr>
              <p:nvPr/>
            </p:nvPicPr>
            <p:blipFill>
              <a:blip r:embed="rId10">
                <a:extLst>
                  <a:ext uri="{28A0092B-C50C-407E-A947-70E740481C1C}">
                    <a14:useLocalDpi xmlns:a14="http://schemas.microsoft.com/office/drawing/2010/main" val="0"/>
                  </a:ext>
                </a:extLst>
              </a:blip>
              <a:srcRect b="15450"/>
              <a:stretch>
                <a:fillRect/>
              </a:stretch>
            </p:blipFill>
            <p:spPr bwMode="auto">
              <a:xfrm>
                <a:off x="3629" y="11977"/>
                <a:ext cx="6638" cy="7264"/>
              </a:xfrm>
              <a:prstGeom prst="rect">
                <a:avLst/>
              </a:prstGeom>
              <a:noFill/>
              <a:ln>
                <a:noFill/>
              </a:ln>
              <a:effectLst/>
              <a:extLst>
                <a:ext uri="{909E8E84-426E-40DD-AFC4-6F175D3DCCD1}">
                  <a14:hiddenFill xmlns:a14="http://schemas.microsoft.com/office/drawing/2010/main">
                    <a:blipFill dpi="0" rotWithShape="0">
                      <a:blip/>
                      <a:srcRect b="15450"/>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sp>
        <p:nvSpPr>
          <p:cNvPr id="3087" name="Rectangle 15"/>
          <p:cNvSpPr>
            <a:spLocks noChangeArrowheads="1"/>
          </p:cNvSpPr>
          <p:nvPr/>
        </p:nvSpPr>
        <p:spPr bwMode="auto">
          <a:xfrm>
            <a:off x="0" y="-279400"/>
            <a:ext cx="43891200" cy="3114675"/>
          </a:xfrm>
          <a:prstGeom prst="rect">
            <a:avLst/>
          </a:prstGeom>
          <a:gradFill rotWithShape="0">
            <a:gsLst>
              <a:gs pos="0">
                <a:srgbClr val="FFFFFF"/>
              </a:gs>
              <a:gs pos="100000">
                <a:srgbClr val="9AB4E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8" name="Rectangle 16"/>
          <p:cNvSpPr>
            <a:spLocks noChangeArrowheads="1"/>
          </p:cNvSpPr>
          <p:nvPr/>
        </p:nvSpPr>
        <p:spPr bwMode="auto">
          <a:xfrm>
            <a:off x="0" y="2581275"/>
            <a:ext cx="43891200" cy="279400"/>
          </a:xfrm>
          <a:prstGeom prst="rect">
            <a:avLst/>
          </a:prstGeom>
          <a:solidFill>
            <a:srgbClr val="0000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9" name="Rectangle 17"/>
          <p:cNvSpPr>
            <a:spLocks noChangeArrowheads="1"/>
          </p:cNvSpPr>
          <p:nvPr/>
        </p:nvSpPr>
        <p:spPr bwMode="auto">
          <a:xfrm>
            <a:off x="28492450" y="30464125"/>
            <a:ext cx="6148388" cy="307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000000"/>
                </a:solidFill>
                <a:latin typeface="Calibri" charset="0"/>
              </a:rPr>
              <a:t>Map Source: Ryan Dixon</a:t>
            </a:r>
          </a:p>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000000"/>
                </a:solidFill>
                <a:latin typeface="Calibri" charset="0"/>
              </a:rPr>
              <a:t>Data Sources: Africa Shapefile- ESRI</a:t>
            </a:r>
          </a:p>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000000"/>
                </a:solidFill>
                <a:latin typeface="Calibri" charset="0"/>
              </a:rPr>
              <a:t>1.African Internet User Statistics- Miniwatts Marketing Group</a:t>
            </a:r>
          </a:p>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a:solidFill>
                <a:srgbClr val="000000"/>
              </a:solidFill>
              <a:latin typeface="Calibri" charset="0"/>
            </a:endParaRPr>
          </a:p>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a:solidFill>
                <a:srgbClr val="000000"/>
              </a:solidFill>
              <a:latin typeface="Calibri" charset="0"/>
            </a:endParaRPr>
          </a:p>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a:solidFill>
                <a:srgbClr val="000000"/>
              </a:solidFill>
              <a:latin typeface="Calibri" charset="0"/>
            </a:endParaRPr>
          </a:p>
        </p:txBody>
      </p:sp>
      <p:sp>
        <p:nvSpPr>
          <p:cNvPr id="3090" name="Text Box 18"/>
          <p:cNvSpPr txBox="1">
            <a:spLocks noChangeArrowheads="1"/>
          </p:cNvSpPr>
          <p:nvPr/>
        </p:nvSpPr>
        <p:spPr bwMode="auto">
          <a:xfrm>
            <a:off x="1855788" y="352425"/>
            <a:ext cx="40179625" cy="233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91" name="Rectangle 19"/>
          <p:cNvSpPr>
            <a:spLocks noChangeArrowheads="1"/>
          </p:cNvSpPr>
          <p:nvPr/>
        </p:nvSpPr>
        <p:spPr bwMode="auto">
          <a:xfrm>
            <a:off x="838200" y="6667500"/>
            <a:ext cx="10226675"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Lst>
            </a:pPr>
            <a:r>
              <a:rPr lang="en-US" sz="3600">
                <a:solidFill>
                  <a:srgbClr val="000000"/>
                </a:solidFill>
                <a:latin typeface="Arial Black" pitchFamily="32" charset="0"/>
              </a:rPr>
              <a:t>Additional Information</a:t>
            </a:r>
          </a:p>
        </p:txBody>
      </p:sp>
      <p:sp>
        <p:nvSpPr>
          <p:cNvPr id="3092" name="Rectangle 20"/>
          <p:cNvSpPr>
            <a:spLocks noChangeArrowheads="1"/>
          </p:cNvSpPr>
          <p:nvPr/>
        </p:nvSpPr>
        <p:spPr bwMode="auto">
          <a:xfrm>
            <a:off x="914400" y="7223125"/>
            <a:ext cx="5761038" cy="82550"/>
          </a:xfrm>
          <a:prstGeom prst="rect">
            <a:avLst/>
          </a:prstGeom>
          <a:solidFill>
            <a:srgbClr val="95373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93" name="Rectangle 21"/>
          <p:cNvSpPr>
            <a:spLocks noChangeArrowheads="1"/>
          </p:cNvSpPr>
          <p:nvPr/>
        </p:nvSpPr>
        <p:spPr bwMode="auto">
          <a:xfrm>
            <a:off x="654050" y="29940250"/>
            <a:ext cx="10226675"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Lst>
            </a:pPr>
            <a:r>
              <a:rPr lang="en-US" sz="3600">
                <a:solidFill>
                  <a:srgbClr val="000000"/>
                </a:solidFill>
                <a:latin typeface="Arial Black" pitchFamily="32" charset="0"/>
              </a:rPr>
              <a:t>Conclusion</a:t>
            </a:r>
          </a:p>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Lst>
            </a:pPr>
            <a:endParaRPr lang="en-US" sz="3600">
              <a:solidFill>
                <a:srgbClr val="000000"/>
              </a:solidFill>
              <a:latin typeface="Arial Black" pitchFamily="32" charset="0"/>
            </a:endParaRPr>
          </a:p>
        </p:txBody>
      </p:sp>
      <p:sp>
        <p:nvSpPr>
          <p:cNvPr id="3094" name="Rectangle 22"/>
          <p:cNvSpPr>
            <a:spLocks noChangeArrowheads="1"/>
          </p:cNvSpPr>
          <p:nvPr/>
        </p:nvSpPr>
        <p:spPr bwMode="auto">
          <a:xfrm>
            <a:off x="822325" y="23810913"/>
            <a:ext cx="4846638" cy="82550"/>
          </a:xfrm>
          <a:prstGeom prst="rect">
            <a:avLst/>
          </a:prstGeom>
          <a:solidFill>
            <a:srgbClr val="95373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95" name="Rectangle 23"/>
          <p:cNvSpPr>
            <a:spLocks noChangeArrowheads="1"/>
          </p:cNvSpPr>
          <p:nvPr/>
        </p:nvSpPr>
        <p:spPr bwMode="auto">
          <a:xfrm>
            <a:off x="815975" y="3000375"/>
            <a:ext cx="10226675"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Lst>
            </a:pPr>
            <a:r>
              <a:rPr lang="en-US" sz="3600">
                <a:solidFill>
                  <a:srgbClr val="000000"/>
                </a:solidFill>
                <a:latin typeface="Arial Black" pitchFamily="32" charset="0"/>
              </a:rPr>
              <a:t>Abstract</a:t>
            </a:r>
          </a:p>
        </p:txBody>
      </p:sp>
      <p:sp>
        <p:nvSpPr>
          <p:cNvPr id="3096" name="Rectangle 24"/>
          <p:cNvSpPr>
            <a:spLocks noChangeArrowheads="1"/>
          </p:cNvSpPr>
          <p:nvPr/>
        </p:nvSpPr>
        <p:spPr bwMode="auto">
          <a:xfrm>
            <a:off x="900113" y="3557588"/>
            <a:ext cx="36210875" cy="82550"/>
          </a:xfrm>
          <a:prstGeom prst="rect">
            <a:avLst/>
          </a:prstGeom>
          <a:solidFill>
            <a:srgbClr val="95373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97" name="Rectangle 25"/>
          <p:cNvSpPr>
            <a:spLocks noChangeArrowheads="1"/>
          </p:cNvSpPr>
          <p:nvPr/>
        </p:nvSpPr>
        <p:spPr bwMode="auto">
          <a:xfrm>
            <a:off x="-15703550" y="4327525"/>
            <a:ext cx="9952037"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98" name="Rectangle 26"/>
          <p:cNvSpPr>
            <a:spLocks noChangeArrowheads="1"/>
          </p:cNvSpPr>
          <p:nvPr/>
        </p:nvSpPr>
        <p:spPr bwMode="auto">
          <a:xfrm>
            <a:off x="820738" y="7307263"/>
            <a:ext cx="5943600" cy="1587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000000"/>
                </a:solidFill>
                <a:latin typeface="Calibri" charset="0"/>
              </a:rPr>
              <a:t>As creating communication for a 30 million square kilometer area is no easy task, options besides ground based networking need to be explored. Since many areas of the continent also provide risks such as political instability, terrorist cell operations, and corrupt government interference, the best course of action is to take the infrastructure to the clouds. </a:t>
            </a:r>
          </a:p>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a:solidFill>
                <a:srgbClr val="000000"/>
              </a:solidFill>
              <a:latin typeface="Calibri" charset="0"/>
            </a:endParaRPr>
          </a:p>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000000"/>
                </a:solidFill>
                <a:latin typeface="Calibri" charset="0"/>
              </a:rPr>
              <a:t>To create the communication systems needed across majorly underdeveloped land, low-atmosphere satellite drones provide a course of action with minimized risks. </a:t>
            </a:r>
          </a:p>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a:solidFill>
                <a:srgbClr val="000000"/>
              </a:solidFill>
              <a:latin typeface="Calibri" charset="0"/>
            </a:endParaRPr>
          </a:p>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000000"/>
                </a:solidFill>
                <a:latin typeface="Calibri" charset="0"/>
              </a:rPr>
              <a:t>The drone of choice is the Titan Solara 50, a low-atmosphere satellite. The Titan Solara 50 by Titan Aeronautics has a  20 kilometer altitude and a 4.54 million kilometer flight distance. This means that each drone is capable of flying for 5 year intervals above atmospheric weather conditions. </a:t>
            </a:r>
          </a:p>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a:solidFill>
                <a:srgbClr val="000000"/>
              </a:solidFill>
              <a:latin typeface="Calibri" charset="0"/>
            </a:endParaRPr>
          </a:p>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000000"/>
                </a:solidFill>
                <a:latin typeface="Calibri" charset="0"/>
              </a:rPr>
              <a:t>The WiFi emitter chosen to be utilized is a high-powered WiFi broadcaster with a 70 kilometer radial range. The emitter weighs only 20 lbs, well within the 70 lbs payload of the Titan Solara 50. In order to utilize these tools in providing WiFi access across remote areas of Africa, efficient flight paths must be outlined to provide the greatest amount of networking with the lowest amount of resources.</a:t>
            </a:r>
          </a:p>
        </p:txBody>
      </p:sp>
      <p:sp>
        <p:nvSpPr>
          <p:cNvPr id="3099" name="Rectangle 27"/>
          <p:cNvSpPr>
            <a:spLocks noChangeArrowheads="1"/>
          </p:cNvSpPr>
          <p:nvPr/>
        </p:nvSpPr>
        <p:spPr bwMode="auto">
          <a:xfrm>
            <a:off x="815975" y="3771900"/>
            <a:ext cx="36758563" cy="2649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pPr>
            <a:r>
              <a:rPr lang="en-US" sz="2800">
                <a:solidFill>
                  <a:srgbClr val="000000"/>
                </a:solidFill>
                <a:latin typeface="Calibri" charset="0"/>
              </a:rPr>
              <a:t>Currently, the continent of Africa accounts for 15.7% of the world population, but  only 9.8% of the world's internet population. In order to develop real economic infrastructure in the remote regions of the continent, digital infrastructure for communications must be established. To accomplish this task, aerial drones outfitted with WiFi emitting devices can be spread across areas of he continent creating a network of WiFi hotspots to provide widespread internet access to remote areas. The first step in the utilization of drones to provide WiFi access was to determine which areas needed additional networking support the most. However, as current political/regional affairs present risks to international aid groups and aerial vehicles, area threat levels must be taken into account. To fully account for this, population and percent population with internet access is weighed against the possibility of threat to the program. After determining which areas of the continent would receive the program, the next step was to determine flight paths for the emitters. Finally the effectiveness of the program is measured by a map displaying the potential WiFi coverage of the area. Although the scope of the program had to be decreased for initial testing, the end result was an effective communication grid utilizing the drones.</a:t>
            </a:r>
          </a:p>
        </p:txBody>
      </p:sp>
      <p:sp>
        <p:nvSpPr>
          <p:cNvPr id="3100" name="Text Box 28"/>
          <p:cNvSpPr txBox="1">
            <a:spLocks noChangeArrowheads="1"/>
          </p:cNvSpPr>
          <p:nvPr/>
        </p:nvSpPr>
        <p:spPr bwMode="auto">
          <a:xfrm>
            <a:off x="7040563" y="468313"/>
            <a:ext cx="29810075" cy="145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FFFFFF"/>
                </a:solidFill>
                <a:latin typeface="Arial" charset="0"/>
                <a:ea typeface="Microsoft YaHei" charset="-122"/>
              </a:defRPr>
            </a:lvl9pPr>
          </a:lstStyle>
          <a:p>
            <a:pPr algn="ctr">
              <a:buClrTx/>
              <a:buFontTx/>
              <a:buNone/>
            </a:pPr>
            <a:r>
              <a:rPr lang="en-US" sz="9600">
                <a:solidFill>
                  <a:srgbClr val="000000"/>
                </a:solidFill>
              </a:rPr>
              <a:t>Providing Drone Based WiFi to Remote Areas of Africa</a:t>
            </a:r>
          </a:p>
          <a:p>
            <a:pPr>
              <a:buClrTx/>
              <a:buFontTx/>
              <a:buNone/>
            </a:pPr>
            <a:endParaRPr lang="en-US" sz="9600">
              <a:solidFill>
                <a:srgbClr val="000000"/>
              </a:solidFill>
            </a:endParaRPr>
          </a:p>
        </p:txBody>
      </p:sp>
      <p:graphicFrame>
        <p:nvGraphicFramePr>
          <p:cNvPr id="3101" name="Object 29"/>
          <p:cNvGraphicFramePr>
            <a:graphicFrameLocks noChangeAspect="1"/>
          </p:cNvGraphicFramePr>
          <p:nvPr/>
        </p:nvGraphicFramePr>
        <p:xfrm>
          <a:off x="-10121900" y="29497338"/>
          <a:ext cx="719137" cy="360362"/>
        </p:xfrm>
        <a:graphic>
          <a:graphicData uri="http://schemas.openxmlformats.org/presentationml/2006/ole">
            <mc:AlternateContent xmlns:mc="http://schemas.openxmlformats.org/markup-compatibility/2006">
              <mc:Choice xmlns:v="urn:schemas-microsoft-com:vml" Requires="v">
                <p:oleObj spid="_x0000_s3115" r:id="rId11" imgW="720000" imgH="360360" progId="">
                  <p:embed/>
                </p:oleObj>
              </mc:Choice>
              <mc:Fallback>
                <p:oleObj r:id="rId11" imgW="720000" imgH="360360" progId="">
                  <p:embed/>
                  <p:pic>
                    <p:nvPicPr>
                      <p:cNvPr id="0" name="Object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21900" y="29497338"/>
                        <a:ext cx="719137" cy="360362"/>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102" name="Picture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1200" y="24133175"/>
            <a:ext cx="4227513" cy="1470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03" name="Rectangle 31"/>
          <p:cNvSpPr>
            <a:spLocks noChangeArrowheads="1"/>
          </p:cNvSpPr>
          <p:nvPr/>
        </p:nvSpPr>
        <p:spPr bwMode="auto">
          <a:xfrm>
            <a:off x="33859788" y="30511750"/>
            <a:ext cx="7288212" cy="307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000000"/>
                </a:solidFill>
                <a:latin typeface="Calibri" charset="0"/>
              </a:rPr>
              <a:t>2.Terrorism Threat Level- AON</a:t>
            </a:r>
          </a:p>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000000"/>
                </a:solidFill>
                <a:latin typeface="Calibri" charset="0"/>
              </a:rPr>
              <a:t>3.Titan Drone Data- Titan Aerospace</a:t>
            </a:r>
          </a:p>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000000"/>
                </a:solidFill>
                <a:latin typeface="Calibri" charset="0"/>
              </a:rPr>
              <a:t>4.DARPA WiFi Emitter Data- DARPA</a:t>
            </a:r>
          </a:p>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000000"/>
                </a:solidFill>
                <a:latin typeface="Calibri" charset="0"/>
              </a:rPr>
              <a:t>Projection: Africa Lambert Conformal Conic</a:t>
            </a:r>
          </a:p>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a:solidFill>
                <a:srgbClr val="000000"/>
              </a:solidFill>
              <a:latin typeface="Calibri" charset="0"/>
            </a:endParaRPr>
          </a:p>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a:solidFill>
                <a:srgbClr val="000000"/>
              </a:solidFill>
              <a:latin typeface="Calibri" charset="0"/>
            </a:endParaRPr>
          </a:p>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a:solidFill>
                <a:srgbClr val="000000"/>
              </a:solidFill>
              <a:latin typeface="Calibri" charset="0"/>
            </a:endParaRPr>
          </a:p>
        </p:txBody>
      </p:sp>
      <p:sp>
        <p:nvSpPr>
          <p:cNvPr id="3104" name="Rectangle 32"/>
          <p:cNvSpPr>
            <a:spLocks noChangeArrowheads="1"/>
          </p:cNvSpPr>
          <p:nvPr/>
        </p:nvSpPr>
        <p:spPr bwMode="auto">
          <a:xfrm>
            <a:off x="619125" y="24996775"/>
            <a:ext cx="6238875" cy="3929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marL="215900" indent="-214313" hangingPunct="1">
              <a:lnSpc>
                <a:spcPct val="100000"/>
              </a:lnSpc>
              <a:buClrTx/>
              <a:buSzPct val="45000"/>
              <a:buFontTx/>
              <a:buNone/>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endParaRPr lang="en-US" sz="2800">
              <a:solidFill>
                <a:srgbClr val="000000"/>
              </a:solidFill>
              <a:latin typeface="Calibri" charset="0"/>
            </a:endParaRPr>
          </a:p>
          <a:p>
            <a:pPr marL="214313" indent="-212725" hangingPunct="1">
              <a:lnSpc>
                <a:spcPct val="100000"/>
              </a:lnSpc>
              <a:buSzPct val="45000"/>
              <a:buFont typeface="Wingdings" charset="2"/>
              <a:buChar cha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sz="2800" i="1">
                <a:solidFill>
                  <a:srgbClr val="000000"/>
                </a:solidFill>
                <a:latin typeface="Calibri" charset="0"/>
              </a:rPr>
              <a:t>S</a:t>
            </a:r>
            <a:r>
              <a:rPr lang="en-US" sz="2800">
                <a:solidFill>
                  <a:srgbClr val="000000"/>
                </a:solidFill>
                <a:latin typeface="Calibri" charset="0"/>
              </a:rPr>
              <a:t> = Score ranked 0.0-1.0, Lowest to Highest respectively</a:t>
            </a:r>
          </a:p>
          <a:p>
            <a:pPr marL="214313" indent="-212725" hangingPunct="1">
              <a:lnSpc>
                <a:spcPct val="100000"/>
              </a:lnSpc>
              <a:buSzPct val="45000"/>
              <a:buFont typeface="Wingdings" charset="2"/>
              <a:buChar cha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sz="2800" i="1">
                <a:solidFill>
                  <a:srgbClr val="000000"/>
                </a:solidFill>
                <a:latin typeface="Calibri" charset="0"/>
              </a:rPr>
              <a:t>T</a:t>
            </a:r>
            <a:r>
              <a:rPr lang="en-US" sz="2800">
                <a:solidFill>
                  <a:srgbClr val="000000"/>
                </a:solidFill>
                <a:latin typeface="Calibri" charset="0"/>
              </a:rPr>
              <a:t> = Political Instability Level ranked 1-5, Lowest to Highest respectively</a:t>
            </a:r>
          </a:p>
          <a:p>
            <a:pPr marL="214313" indent="-212725" hangingPunct="1">
              <a:lnSpc>
                <a:spcPct val="100000"/>
              </a:lnSpc>
              <a:buSzPct val="45000"/>
              <a:buFont typeface="Wingdings" charset="2"/>
              <a:buChar cha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sz="2800" i="1">
                <a:solidFill>
                  <a:srgbClr val="000000"/>
                </a:solidFill>
                <a:latin typeface="Calibri" charset="0"/>
              </a:rPr>
              <a:t>P = </a:t>
            </a:r>
            <a:r>
              <a:rPr lang="en-US" sz="2800">
                <a:solidFill>
                  <a:srgbClr val="000000"/>
                </a:solidFill>
                <a:latin typeface="Calibri" charset="0"/>
              </a:rPr>
              <a:t>Percentage of Population with Internet Access</a:t>
            </a:r>
          </a:p>
          <a:p>
            <a:pPr marL="214313" indent="-212725" hangingPunct="1">
              <a:lnSpc>
                <a:spcPct val="100000"/>
              </a:lnSpc>
              <a:buSzPct val="45000"/>
              <a:buFont typeface="Wingdings" charset="2"/>
              <a:buChar cha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sz="2800" i="1">
                <a:solidFill>
                  <a:srgbClr val="000000"/>
                </a:solidFill>
                <a:latin typeface="Calibri" charset="0"/>
              </a:rPr>
              <a:t>F = </a:t>
            </a:r>
            <a:r>
              <a:rPr lang="en-US" sz="2800">
                <a:solidFill>
                  <a:srgbClr val="000000"/>
                </a:solidFill>
                <a:latin typeface="Calibri" charset="0"/>
              </a:rPr>
              <a:t>Fly vs No Fly Zone, Represented as 0 or 1 respectively</a:t>
            </a:r>
          </a:p>
        </p:txBody>
      </p:sp>
      <p:sp>
        <p:nvSpPr>
          <p:cNvPr id="3105" name="Text Box 33"/>
          <p:cNvSpPr txBox="1">
            <a:spLocks noChangeArrowheads="1"/>
          </p:cNvSpPr>
          <p:nvPr/>
        </p:nvSpPr>
        <p:spPr bwMode="auto">
          <a:xfrm>
            <a:off x="639763" y="30580013"/>
            <a:ext cx="21670962" cy="249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FFFFFF"/>
                </a:solidFill>
                <a:latin typeface="Arial" charset="0"/>
                <a:ea typeface="Microsoft YaHei" charset="-122"/>
              </a:defRPr>
            </a:lvl9pPr>
          </a:lstStyle>
          <a:p>
            <a:pPr hangingPunct="1">
              <a:lnSpc>
                <a:spcPct val="100000"/>
              </a:lnSpc>
              <a:buClrTx/>
              <a:buFontTx/>
              <a:buNone/>
            </a:pPr>
            <a:r>
              <a:rPr lang="en-US" sz="2800">
                <a:solidFill>
                  <a:srgbClr val="000000"/>
                </a:solidFill>
                <a:latin typeface="Calibri" charset="0"/>
              </a:rPr>
              <a:t>To conclude, this study has outlined how a drone-based communication grid effectively provides infrastructure for expansive underdeveloped areas.  While this type of program may not be ready to cover entire continents, it effectively provides a communication grid for areas of 1 million square kilometers.  The flight paths outlined provide only one possibility as to how the drones can be patterned out to cover the area of interest. The paths outlined make use of 72 Titan Solara 50 drones each equipped with a DARPA High Powered WiFi Emitter. These paths the virtual entirety of the two countries' combined 1,424,662 square kilometer area.</a:t>
            </a:r>
          </a:p>
        </p:txBody>
      </p:sp>
      <p:pic>
        <p:nvPicPr>
          <p:cNvPr id="3106"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66325" y="16916400"/>
            <a:ext cx="457200" cy="876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07" name="AutoShape 35"/>
          <p:cNvSpPr>
            <a:spLocks noChangeArrowheads="1"/>
          </p:cNvSpPr>
          <p:nvPr/>
        </p:nvSpPr>
        <p:spPr bwMode="auto">
          <a:xfrm>
            <a:off x="22220238" y="15727363"/>
            <a:ext cx="457200" cy="731837"/>
          </a:xfrm>
          <a:prstGeom prst="roundRect">
            <a:avLst>
              <a:gd name="adj" fmla="val 347"/>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08" name="AutoShape 36"/>
          <p:cNvSpPr>
            <a:spLocks noChangeArrowheads="1"/>
          </p:cNvSpPr>
          <p:nvPr/>
        </p:nvSpPr>
        <p:spPr bwMode="auto">
          <a:xfrm>
            <a:off x="22220238" y="15727363"/>
            <a:ext cx="457200" cy="731837"/>
          </a:xfrm>
          <a:prstGeom prst="roundRect">
            <a:avLst>
              <a:gd name="adj" fmla="val 347"/>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09" name="AutoShape 37"/>
          <p:cNvSpPr>
            <a:spLocks noChangeArrowheads="1"/>
          </p:cNvSpPr>
          <p:nvPr/>
        </p:nvSpPr>
        <p:spPr bwMode="auto">
          <a:xfrm>
            <a:off x="22071013" y="28986163"/>
            <a:ext cx="457200" cy="822325"/>
          </a:xfrm>
          <a:prstGeom prst="roundRect">
            <a:avLst>
              <a:gd name="adj" fmla="val 347"/>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10" name="AutoShape 38"/>
          <p:cNvSpPr>
            <a:spLocks noChangeArrowheads="1"/>
          </p:cNvSpPr>
          <p:nvPr/>
        </p:nvSpPr>
        <p:spPr bwMode="auto">
          <a:xfrm>
            <a:off x="8869363" y="29352875"/>
            <a:ext cx="549275" cy="822325"/>
          </a:xfrm>
          <a:prstGeom prst="roundRect">
            <a:avLst>
              <a:gd name="adj" fmla="val 287"/>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11" name="AutoShape 39"/>
          <p:cNvSpPr>
            <a:spLocks noChangeArrowheads="1"/>
          </p:cNvSpPr>
          <p:nvPr/>
        </p:nvSpPr>
        <p:spPr bwMode="auto">
          <a:xfrm>
            <a:off x="35112325" y="16916400"/>
            <a:ext cx="457200" cy="731838"/>
          </a:xfrm>
          <a:prstGeom prst="roundRect">
            <a:avLst>
              <a:gd name="adj" fmla="val 347"/>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12" name="Rectangle 40"/>
          <p:cNvSpPr>
            <a:spLocks noChangeArrowheads="1"/>
          </p:cNvSpPr>
          <p:nvPr/>
        </p:nvSpPr>
        <p:spPr bwMode="auto">
          <a:xfrm>
            <a:off x="746125" y="23225125"/>
            <a:ext cx="10226675"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Lst>
            </a:pPr>
            <a:r>
              <a:rPr lang="en-US" sz="3600">
                <a:solidFill>
                  <a:srgbClr val="000000"/>
                </a:solidFill>
                <a:latin typeface="Arial Black" pitchFamily="32" charset="0"/>
              </a:rPr>
              <a:t>Scoring Formula</a:t>
            </a:r>
          </a:p>
        </p:txBody>
      </p:sp>
      <p:sp>
        <p:nvSpPr>
          <p:cNvPr id="3113" name="Rectangle 41"/>
          <p:cNvSpPr>
            <a:spLocks noChangeArrowheads="1"/>
          </p:cNvSpPr>
          <p:nvPr/>
        </p:nvSpPr>
        <p:spPr bwMode="auto">
          <a:xfrm>
            <a:off x="731838" y="30489525"/>
            <a:ext cx="21305837" cy="82550"/>
          </a:xfrm>
          <a:prstGeom prst="rect">
            <a:avLst/>
          </a:prstGeom>
          <a:solidFill>
            <a:srgbClr val="95373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34481</TotalTime>
  <Words>646</Words>
  <Application>Microsoft Office PowerPoint</Application>
  <PresentationFormat>Custom</PresentationFormat>
  <Paragraphs>31</Paragraphs>
  <Slides>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1</vt:i4>
      </vt:variant>
    </vt:vector>
  </HeadingPairs>
  <TitlesOfParts>
    <vt:vector size="8" baseType="lpstr">
      <vt:lpstr>Times New Roman</vt:lpstr>
      <vt:lpstr>Calibri</vt:lpstr>
      <vt:lpstr>Microsoft YaHei</vt:lpstr>
      <vt:lpstr>Arial</vt:lpstr>
      <vt:lpstr>Arial Black</vt:lpstr>
      <vt:lpstr>Wingdings</vt: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DIXON (719822)</dc:creator>
  <cp:lastModifiedBy>LCPS</cp:lastModifiedBy>
  <cp:revision>4</cp:revision>
  <cp:lastPrinted>1601-01-01T00:00:00Z</cp:lastPrinted>
  <dcterms:created xsi:type="dcterms:W3CDTF">1601-01-01T00:00:00Z</dcterms:created>
  <dcterms:modified xsi:type="dcterms:W3CDTF">2015-05-22T15:04:09Z</dcterms:modified>
</cp:coreProperties>
</file>