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0" r:id="rId1"/>
  </p:sldMasterIdLst>
  <p:notesMasterIdLst>
    <p:notesMasterId r:id="rId3"/>
  </p:notes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6187" autoAdjust="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BA53C-4150-4556-9539-C914679CF83C}" type="datetimeFigureOut">
              <a:rPr lang="en-US" smtClean="0"/>
              <a:t>5/23/2016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88513-6966-4E48-AA88-687846EE07D1}" type="slidenum">
              <a:rPr lang="en-US" smtClean="0"/>
              <a:t>‹#›</a:t>
            </a:fld>
            <a:endParaRPr lang="en-US"/>
          </a:p>
        </p:txBody>
      </p:sp>
    </p:spTree>
    <p:extLst>
      <p:ext uri="{BB962C8B-B14F-4D97-AF65-F5344CB8AC3E}">
        <p14:creationId xmlns:p14="http://schemas.microsoft.com/office/powerpoint/2010/main" val="872960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88513-6966-4E48-AA88-687846EE07D1}" type="slidenum">
              <a:rPr lang="en-US" smtClean="0"/>
              <a:t>1</a:t>
            </a:fld>
            <a:endParaRPr lang="en-US"/>
          </a:p>
        </p:txBody>
      </p:sp>
    </p:spTree>
    <p:extLst>
      <p:ext uri="{BB962C8B-B14F-4D97-AF65-F5344CB8AC3E}">
        <p14:creationId xmlns:p14="http://schemas.microsoft.com/office/powerpoint/2010/main" val="3513828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61BEF0D-F0BB-DE4B-95CE-6DB70DBA9567}" type="datetimeFigureOut">
              <a:rPr lang="en-US" smtClean="0"/>
              <a:pPr/>
              <a:t>5/23/2016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10274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384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9700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4839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7341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2463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9214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4648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804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302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951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305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05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054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30461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15351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941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5/23/2016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8953156"/>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9788" y="0"/>
            <a:ext cx="3472425" cy="861774"/>
          </a:xfrm>
          <a:prstGeom prst="rect">
            <a:avLst/>
          </a:prstGeom>
          <a:noFill/>
        </p:spPr>
        <p:txBody>
          <a:bodyPr wrap="none" lIns="91440" tIns="45720" rIns="91440" bIns="45720">
            <a:spAutoFit/>
          </a:bodyPr>
          <a:lstStyle/>
          <a:p>
            <a:pPr algn="ctr"/>
            <a:r>
              <a:rPr lang="en-US" sz="5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Cyber Crime</a:t>
            </a:r>
            <a:endParaRPr lang="en-US" sz="5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3" name="TextBox 32"/>
          <p:cNvSpPr txBox="1"/>
          <p:nvPr/>
        </p:nvSpPr>
        <p:spPr>
          <a:xfrm>
            <a:off x="4321444" y="799276"/>
            <a:ext cx="3549112" cy="1384995"/>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rPr>
              <a:t>Introduction</a:t>
            </a:r>
          </a:p>
          <a:p>
            <a:pPr algn="ctr"/>
            <a:r>
              <a:rPr lang="en-US" sz="1200" dirty="0" smtClean="0">
                <a:effectLst>
                  <a:outerShdw blurRad="38100" dist="38100" dir="2700000" algn="tl">
                    <a:srgbClr val="000000">
                      <a:alpha val="43137"/>
                    </a:srgbClr>
                  </a:outerShdw>
                </a:effectLst>
              </a:rPr>
              <a:t>A major concern in the 21</a:t>
            </a:r>
            <a:r>
              <a:rPr lang="en-US" sz="1200" baseline="30000" dirty="0" smtClean="0">
                <a:effectLst>
                  <a:outerShdw blurRad="38100" dist="38100" dir="2700000" algn="tl">
                    <a:srgbClr val="000000">
                      <a:alpha val="43137"/>
                    </a:srgbClr>
                  </a:outerShdw>
                </a:effectLst>
              </a:rPr>
              <a:t>st</a:t>
            </a:r>
            <a:r>
              <a:rPr lang="en-US" sz="1200" dirty="0" smtClean="0">
                <a:effectLst>
                  <a:outerShdw blurRad="38100" dist="38100" dir="2700000" algn="tl">
                    <a:srgbClr val="000000">
                      <a:alpha val="43137"/>
                    </a:srgbClr>
                  </a:outerShdw>
                </a:effectLst>
              </a:rPr>
              <a:t> century is the threat of a cyber attack. The goal of this project was to discover which countries and their respective institutions are targeted the most. This information can later be used to determine which targets should strengthen their cyber security in order to prevent further attacks.</a:t>
            </a:r>
            <a:endParaRPr lang="en-US" sz="1200" dirty="0">
              <a:effectLst>
                <a:outerShdw blurRad="38100" dist="38100" dir="2700000" algn="tl">
                  <a:srgbClr val="000000">
                    <a:alpha val="43137"/>
                  </a:srgbClr>
                </a:outerShdw>
              </a:effectLst>
            </a:endParaRPr>
          </a:p>
        </p:txBody>
      </p:sp>
      <p:grpSp>
        <p:nvGrpSpPr>
          <p:cNvPr id="51" name="Group 50"/>
          <p:cNvGrpSpPr>
            <a:grpSpLocks noChangeAspect="1"/>
          </p:cNvGrpSpPr>
          <p:nvPr/>
        </p:nvGrpSpPr>
        <p:grpSpPr>
          <a:xfrm>
            <a:off x="601496" y="247201"/>
            <a:ext cx="3431885" cy="2089507"/>
            <a:chOff x="890730" y="593387"/>
            <a:chExt cx="2693795" cy="1640120"/>
          </a:xfrm>
        </p:grpSpPr>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l="9101" t="21617" r="9567" b="11623"/>
            <a:stretch/>
          </p:blipFill>
          <p:spPr>
            <a:xfrm>
              <a:off x="890730" y="952855"/>
              <a:ext cx="2019056" cy="1280652"/>
            </a:xfrm>
            <a:prstGeom prst="rect">
              <a:avLst/>
            </a:prstGeom>
            <a:ln>
              <a:solidFill>
                <a:schemeClr val="bg1"/>
              </a:solidFill>
            </a:ln>
          </p:spPr>
        </p:pic>
        <p:sp>
          <p:nvSpPr>
            <p:cNvPr id="35" name="Line Callout 3 (No Border) 34"/>
            <p:cNvSpPr/>
            <p:nvPr/>
          </p:nvSpPr>
          <p:spPr>
            <a:xfrm>
              <a:off x="3050502" y="593387"/>
              <a:ext cx="519214" cy="444439"/>
            </a:xfrm>
            <a:prstGeom prst="callout3">
              <a:avLst>
                <a:gd name="adj1" fmla="val 18750"/>
                <a:gd name="adj2" fmla="val -8333"/>
                <a:gd name="adj3" fmla="val 18750"/>
                <a:gd name="adj4" fmla="val -16667"/>
                <a:gd name="adj5" fmla="val 43051"/>
                <a:gd name="adj6" fmla="val -64601"/>
                <a:gd name="adj7" fmla="val 127149"/>
                <a:gd name="adj8" fmla="val -211725"/>
              </a:avLst>
            </a:prstGeom>
            <a:ln>
              <a:solidFill>
                <a:schemeClr val="tx1"/>
              </a:solidFill>
            </a:ln>
          </p:spPr>
          <p:style>
            <a:lnRef idx="2">
              <a:schemeClr val="dk1"/>
            </a:lnRef>
            <a:fillRef idx="100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280" y="601805"/>
              <a:ext cx="525245" cy="435068"/>
            </a:xfrm>
            <a:prstGeom prst="rect">
              <a:avLst/>
            </a:prstGeom>
            <a:ln>
              <a:solidFill>
                <a:schemeClr val="bg1"/>
              </a:solidFill>
            </a:ln>
          </p:spPr>
        </p:pic>
      </p:grpSp>
      <p:sp>
        <p:nvSpPr>
          <p:cNvPr id="52" name="TextBox 51"/>
          <p:cNvSpPr txBox="1"/>
          <p:nvPr/>
        </p:nvSpPr>
        <p:spPr>
          <a:xfrm>
            <a:off x="520966" y="2383713"/>
            <a:ext cx="2637638" cy="707886"/>
          </a:xfrm>
          <a:prstGeom prst="rect">
            <a:avLst/>
          </a:prstGeom>
          <a:noFill/>
        </p:spPr>
        <p:txBody>
          <a:bodyPr wrap="square" rtlCol="0">
            <a:spAutoFit/>
          </a:bodyPr>
          <a:lstStyle/>
          <a:p>
            <a:pPr algn="ctr"/>
            <a:r>
              <a:rPr lang="en-US" sz="800" dirty="0" smtClean="0">
                <a:effectLst>
                  <a:outerShdw blurRad="38100" dist="38100" dir="2700000" algn="tl">
                    <a:srgbClr val="000000">
                      <a:alpha val="43137"/>
                    </a:srgbClr>
                  </a:outerShdw>
                </a:effectLst>
              </a:rPr>
              <a:t>This map illustrates attacked countries vs. countries that have not been attacked, according to our data, which is minimal due to limited accessibility. Most of the attacked countries are developed nations, although there are some attacked developing countries.</a:t>
            </a:r>
            <a:endParaRPr lang="en-US" sz="800" dirty="0">
              <a:effectLst>
                <a:outerShdw blurRad="38100" dist="38100" dir="2700000" algn="tl">
                  <a:srgbClr val="000000">
                    <a:alpha val="43137"/>
                  </a:srgbClr>
                </a:outerShdw>
              </a:effectLst>
            </a:endParaRPr>
          </a:p>
        </p:txBody>
      </p:sp>
      <p:grpSp>
        <p:nvGrpSpPr>
          <p:cNvPr id="4" name="Group 3"/>
          <p:cNvGrpSpPr>
            <a:grpSpLocks noChangeAspect="1"/>
          </p:cNvGrpSpPr>
          <p:nvPr/>
        </p:nvGrpSpPr>
        <p:grpSpPr>
          <a:xfrm>
            <a:off x="4531027" y="2161773"/>
            <a:ext cx="3430394" cy="2806733"/>
            <a:chOff x="1289082" y="2697562"/>
            <a:chExt cx="2693795" cy="2204051"/>
          </a:xfrm>
        </p:grpSpPr>
        <p:pic>
          <p:nvPicPr>
            <p:cNvPr id="111" name="Picture 110"/>
            <p:cNvPicPr>
              <a:picLocks noChangeAspect="1"/>
            </p:cNvPicPr>
            <p:nvPr/>
          </p:nvPicPr>
          <p:blipFill rotWithShape="1">
            <a:blip r:embed="rId5">
              <a:extLst>
                <a:ext uri="{28A0092B-C50C-407E-A947-70E740481C1C}">
                  <a14:useLocalDpi xmlns:a14="http://schemas.microsoft.com/office/drawing/2010/main" val="0"/>
                </a:ext>
              </a:extLst>
            </a:blip>
            <a:srcRect l="9310" t="12029" r="9049" b="22319"/>
            <a:stretch/>
          </p:blipFill>
          <p:spPr>
            <a:xfrm>
              <a:off x="1289082" y="3094394"/>
              <a:ext cx="2019056" cy="1280652"/>
            </a:xfrm>
            <a:prstGeom prst="rect">
              <a:avLst/>
            </a:prstGeom>
            <a:ln>
              <a:solidFill>
                <a:schemeClr val="bg1"/>
              </a:solidFill>
            </a:ln>
          </p:spPr>
        </p:pic>
        <p:sp>
          <p:nvSpPr>
            <p:cNvPr id="117" name="Line Callout 3 (No Border) 116"/>
            <p:cNvSpPr/>
            <p:nvPr/>
          </p:nvSpPr>
          <p:spPr>
            <a:xfrm>
              <a:off x="3463663" y="2697562"/>
              <a:ext cx="519214" cy="444439"/>
            </a:xfrm>
            <a:prstGeom prst="callout3">
              <a:avLst>
                <a:gd name="adj1" fmla="val 18750"/>
                <a:gd name="adj2" fmla="val -8333"/>
                <a:gd name="adj3" fmla="val 18750"/>
                <a:gd name="adj4" fmla="val -16667"/>
                <a:gd name="adj5" fmla="val 43051"/>
                <a:gd name="adj6" fmla="val -64601"/>
                <a:gd name="adj7" fmla="val 127149"/>
                <a:gd name="adj8" fmla="val -211725"/>
              </a:avLst>
            </a:prstGeom>
            <a:ln>
              <a:solidFill>
                <a:schemeClr val="tx1"/>
              </a:solidFill>
            </a:ln>
          </p:spPr>
          <p:style>
            <a:lnRef idx="2">
              <a:schemeClr val="dk1"/>
            </a:lnRef>
            <a:fillRef idx="100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118" name="Rectangle 117"/>
            <p:cNvSpPr/>
            <p:nvPr/>
          </p:nvSpPr>
          <p:spPr>
            <a:xfrm>
              <a:off x="1289082" y="4439948"/>
              <a:ext cx="2693795" cy="461665"/>
            </a:xfrm>
            <a:prstGeom prst="rect">
              <a:avLst/>
            </a:prstGeom>
          </p:spPr>
          <p:txBody>
            <a:bodyPr wrap="square">
              <a:spAutoFit/>
            </a:bodyPr>
            <a:lstStyle/>
            <a:p>
              <a:pPr algn="ctr"/>
              <a:r>
                <a:rPr lang="en-US" sz="800" dirty="0" smtClean="0">
                  <a:effectLst>
                    <a:outerShdw blurRad="38100" dist="38100" dir="2700000" algn="tl">
                      <a:srgbClr val="000000">
                        <a:alpha val="43137"/>
                      </a:srgbClr>
                    </a:outerShdw>
                  </a:effectLst>
                </a:rPr>
                <a:t>This map shows the quantity of attacks per country. The countries that are attacked the most generally are most advanced countries technologically. </a:t>
              </a:r>
              <a:endParaRPr lang="en-US" sz="800" dirty="0">
                <a:effectLst>
                  <a:outerShdw blurRad="38100" dist="38100" dir="2700000" algn="tl">
                    <a:srgbClr val="000000">
                      <a:alpha val="43137"/>
                    </a:srgbClr>
                  </a:outerShdw>
                </a:effectLst>
              </a:endParaRPr>
            </a:p>
          </p:txBody>
        </p:sp>
        <p:pic>
          <p:nvPicPr>
            <p:cNvPr id="122" name="Picture 121"/>
            <p:cNvPicPr>
              <a:picLocks noChangeAspect="1"/>
            </p:cNvPicPr>
            <p:nvPr/>
          </p:nvPicPr>
          <p:blipFill rotWithShape="1">
            <a:blip r:embed="rId5">
              <a:extLst>
                <a:ext uri="{28A0092B-C50C-407E-A947-70E740481C1C}">
                  <a14:useLocalDpi xmlns:a14="http://schemas.microsoft.com/office/drawing/2010/main" val="0"/>
                </a:ext>
              </a:extLst>
            </a:blip>
            <a:srcRect l="72303" t="78072" r="10071"/>
            <a:stretch/>
          </p:blipFill>
          <p:spPr>
            <a:xfrm>
              <a:off x="3448854" y="4128920"/>
              <a:ext cx="256043" cy="246126"/>
            </a:xfrm>
            <a:prstGeom prst="rect">
              <a:avLst/>
            </a:prstGeom>
            <a:ln>
              <a:solidFill>
                <a:schemeClr val="bg1"/>
              </a:solidFill>
            </a:ln>
          </p:spPr>
        </p:pic>
      </p:grpSp>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9376" t="14870" r="9174" b="22427"/>
          <a:stretch/>
        </p:blipFill>
        <p:spPr>
          <a:xfrm>
            <a:off x="1022256" y="4810715"/>
            <a:ext cx="1528205" cy="939541"/>
          </a:xfrm>
          <a:prstGeom prst="rect">
            <a:avLst/>
          </a:prstGeom>
          <a:ln>
            <a:solidFill>
              <a:schemeClr val="bg1"/>
            </a:solidFill>
          </a:ln>
        </p:spPr>
      </p:pic>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66522" t="78378" r="21783"/>
          <a:stretch/>
        </p:blipFill>
        <p:spPr>
          <a:xfrm>
            <a:off x="1022256" y="6241222"/>
            <a:ext cx="312494" cy="446420"/>
          </a:xfrm>
          <a:prstGeom prst="rect">
            <a:avLst/>
          </a:prstGeom>
        </p:spPr>
      </p:pic>
      <p:pic>
        <p:nvPicPr>
          <p:cNvPr id="29" name="Picture 28"/>
          <p:cNvPicPr>
            <a:picLocks noChangeAspect="1"/>
          </p:cNvPicPr>
          <p:nvPr/>
        </p:nvPicPr>
        <p:blipFill rotWithShape="1">
          <a:blip r:embed="rId7">
            <a:extLst>
              <a:ext uri="{28A0092B-C50C-407E-A947-70E740481C1C}">
                <a14:useLocalDpi xmlns:a14="http://schemas.microsoft.com/office/drawing/2010/main" val="0"/>
              </a:ext>
            </a:extLst>
          </a:blip>
          <a:srcRect l="9299" t="14775" r="8974" b="22162"/>
          <a:stretch/>
        </p:blipFill>
        <p:spPr>
          <a:xfrm>
            <a:off x="4219275" y="4823264"/>
            <a:ext cx="1513395" cy="926992"/>
          </a:xfrm>
          <a:prstGeom prst="rect">
            <a:avLst/>
          </a:prstGeom>
          <a:ln>
            <a:solidFill>
              <a:schemeClr val="bg1"/>
            </a:solidFill>
          </a:ln>
        </p:spPr>
      </p:pic>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9141" t="14703" r="9013" b="22243"/>
          <a:stretch/>
        </p:blipFill>
        <p:spPr>
          <a:xfrm>
            <a:off x="2642873" y="5840889"/>
            <a:ext cx="1538413" cy="921966"/>
          </a:xfrm>
          <a:prstGeom prst="rect">
            <a:avLst/>
          </a:prstGeom>
          <a:ln>
            <a:solidFill>
              <a:schemeClr val="bg1"/>
            </a:solidFill>
          </a:ln>
        </p:spPr>
      </p:pic>
      <p:pic>
        <p:nvPicPr>
          <p:cNvPr id="23" name="Picture 22"/>
          <p:cNvPicPr>
            <a:picLocks noChangeAspect="1"/>
          </p:cNvPicPr>
          <p:nvPr/>
        </p:nvPicPr>
        <p:blipFill rotWithShape="1">
          <a:blip r:embed="rId9">
            <a:extLst>
              <a:ext uri="{28A0092B-C50C-407E-A947-70E740481C1C}">
                <a14:useLocalDpi xmlns:a14="http://schemas.microsoft.com/office/drawing/2010/main" val="0"/>
              </a:ext>
            </a:extLst>
          </a:blip>
          <a:srcRect l="9310" t="14782" r="9109" b="22354"/>
          <a:stretch/>
        </p:blipFill>
        <p:spPr>
          <a:xfrm>
            <a:off x="8952865" y="5838572"/>
            <a:ext cx="1513395" cy="924283"/>
          </a:xfrm>
          <a:prstGeom prst="rect">
            <a:avLst/>
          </a:prstGeom>
          <a:ln>
            <a:solidFill>
              <a:schemeClr val="bg1"/>
            </a:solidFill>
          </a:ln>
        </p:spPr>
      </p:pic>
      <p:pic>
        <p:nvPicPr>
          <p:cNvPr id="25" name="Picture 24"/>
          <p:cNvPicPr>
            <a:picLocks noChangeAspect="1"/>
          </p:cNvPicPr>
          <p:nvPr/>
        </p:nvPicPr>
        <p:blipFill rotWithShape="1">
          <a:blip r:embed="rId10">
            <a:extLst>
              <a:ext uri="{28A0092B-C50C-407E-A947-70E740481C1C}">
                <a14:useLocalDpi xmlns:a14="http://schemas.microsoft.com/office/drawing/2010/main" val="0"/>
              </a:ext>
            </a:extLst>
          </a:blip>
          <a:srcRect l="9191" t="14510" r="8990" b="22156"/>
          <a:stretch/>
        </p:blipFill>
        <p:spPr>
          <a:xfrm>
            <a:off x="7401484" y="4810715"/>
            <a:ext cx="1494582" cy="925475"/>
          </a:xfrm>
          <a:prstGeom prst="rect">
            <a:avLst/>
          </a:prstGeom>
          <a:ln>
            <a:solidFill>
              <a:schemeClr val="bg1"/>
            </a:solidFill>
          </a:ln>
        </p:spPr>
      </p:pic>
      <p:pic>
        <p:nvPicPr>
          <p:cNvPr id="28" name="Picture 27"/>
          <p:cNvPicPr>
            <a:picLocks noChangeAspect="1"/>
          </p:cNvPicPr>
          <p:nvPr/>
        </p:nvPicPr>
        <p:blipFill rotWithShape="1">
          <a:blip r:embed="rId11">
            <a:extLst>
              <a:ext uri="{28A0092B-C50C-407E-A947-70E740481C1C}">
                <a14:useLocalDpi xmlns:a14="http://schemas.microsoft.com/office/drawing/2010/main" val="0"/>
              </a:ext>
            </a:extLst>
          </a:blip>
          <a:srcRect l="9159" t="14602" r="8974" b="22426"/>
          <a:stretch/>
        </p:blipFill>
        <p:spPr>
          <a:xfrm>
            <a:off x="5766712" y="5826146"/>
            <a:ext cx="1600727" cy="951452"/>
          </a:xfrm>
          <a:prstGeom prst="rect">
            <a:avLst/>
          </a:prstGeom>
          <a:ln>
            <a:solidFill>
              <a:schemeClr val="bg1"/>
            </a:solidFill>
          </a:ln>
        </p:spPr>
      </p:pic>
      <p:grpSp>
        <p:nvGrpSpPr>
          <p:cNvPr id="5" name="Group 4"/>
          <p:cNvGrpSpPr>
            <a:grpSpLocks noChangeAspect="1"/>
          </p:cNvGrpSpPr>
          <p:nvPr/>
        </p:nvGrpSpPr>
        <p:grpSpPr>
          <a:xfrm>
            <a:off x="8883862" y="857500"/>
            <a:ext cx="3128598" cy="1485687"/>
            <a:chOff x="8883862" y="1645352"/>
            <a:chExt cx="2708068" cy="1285989"/>
          </a:xfrm>
        </p:grpSpPr>
        <p:pic>
          <p:nvPicPr>
            <p:cNvPr id="31" name="Picture 30"/>
            <p:cNvPicPr>
              <a:picLocks noChangeAspect="1"/>
            </p:cNvPicPr>
            <p:nvPr/>
          </p:nvPicPr>
          <p:blipFill rotWithShape="1">
            <a:blip r:embed="rId12">
              <a:extLst>
                <a:ext uri="{28A0092B-C50C-407E-A947-70E740481C1C}">
                  <a14:useLocalDpi xmlns:a14="http://schemas.microsoft.com/office/drawing/2010/main" val="0"/>
                </a:ext>
              </a:extLst>
            </a:blip>
            <a:srcRect l="45977" t="80119" r="17505" b="3115"/>
            <a:stretch/>
          </p:blipFill>
          <p:spPr>
            <a:xfrm>
              <a:off x="10960036" y="2738169"/>
              <a:ext cx="631894" cy="180598"/>
            </a:xfrm>
            <a:prstGeom prst="rect">
              <a:avLst/>
            </a:prstGeom>
            <a:ln>
              <a:solidFill>
                <a:schemeClr val="bg1"/>
              </a:solidFill>
            </a:ln>
          </p:spPr>
        </p:pic>
        <p:pic>
          <p:nvPicPr>
            <p:cNvPr id="32" name="Picture 31"/>
            <p:cNvPicPr>
              <a:picLocks noChangeAspect="1"/>
            </p:cNvPicPr>
            <p:nvPr/>
          </p:nvPicPr>
          <p:blipFill rotWithShape="1">
            <a:blip r:embed="rId12">
              <a:extLst>
                <a:ext uri="{28A0092B-C50C-407E-A947-70E740481C1C}">
                  <a14:useLocalDpi xmlns:a14="http://schemas.microsoft.com/office/drawing/2010/main" val="0"/>
                </a:ext>
              </a:extLst>
            </a:blip>
            <a:srcRect l="9197" t="13881" r="8954" b="22177"/>
            <a:stretch/>
          </p:blipFill>
          <p:spPr>
            <a:xfrm>
              <a:off x="8883862" y="1645352"/>
              <a:ext cx="2019056" cy="1285989"/>
            </a:xfrm>
            <a:prstGeom prst="rect">
              <a:avLst/>
            </a:prstGeom>
            <a:ln>
              <a:solidFill>
                <a:schemeClr val="bg1"/>
              </a:solidFill>
            </a:ln>
          </p:spPr>
        </p:pic>
      </p:grpSp>
      <p:sp>
        <p:nvSpPr>
          <p:cNvPr id="3" name="TextBox 2"/>
          <p:cNvSpPr txBox="1"/>
          <p:nvPr/>
        </p:nvSpPr>
        <p:spPr>
          <a:xfrm>
            <a:off x="1178503" y="5790937"/>
            <a:ext cx="1208967" cy="215444"/>
          </a:xfrm>
          <a:prstGeom prst="rect">
            <a:avLst/>
          </a:prstGeom>
          <a:noFill/>
        </p:spPr>
        <p:txBody>
          <a:bodyPr wrap="square" rtlCol="0">
            <a:spAutoFit/>
          </a:bodyPr>
          <a:lstStyle/>
          <a:p>
            <a:pPr algn="ctr"/>
            <a:r>
              <a:rPr lang="en-US" sz="800" dirty="0" smtClean="0">
                <a:effectLst>
                  <a:outerShdw blurRad="38100" dist="38100" dir="2700000" algn="tl">
                    <a:srgbClr val="000000">
                      <a:alpha val="43137"/>
                    </a:srgbClr>
                  </a:outerShdw>
                </a:effectLst>
              </a:rPr>
              <a:t>Commerce</a:t>
            </a:r>
            <a:endParaRPr lang="en-US" sz="800" dirty="0">
              <a:effectLst>
                <a:outerShdw blurRad="38100" dist="38100" dir="2700000" algn="tl">
                  <a:srgbClr val="000000">
                    <a:alpha val="43137"/>
                  </a:srgbClr>
                </a:outerShdw>
              </a:effectLst>
            </a:endParaRPr>
          </a:p>
        </p:txBody>
      </p:sp>
      <p:sp>
        <p:nvSpPr>
          <p:cNvPr id="37" name="TextBox 36"/>
          <p:cNvSpPr txBox="1"/>
          <p:nvPr/>
        </p:nvSpPr>
        <p:spPr>
          <a:xfrm>
            <a:off x="2878680" y="5575493"/>
            <a:ext cx="1208967" cy="215444"/>
          </a:xfrm>
          <a:prstGeom prst="rect">
            <a:avLst/>
          </a:prstGeom>
          <a:noFill/>
        </p:spPr>
        <p:txBody>
          <a:bodyPr wrap="square" rtlCol="0">
            <a:spAutoFit/>
          </a:bodyPr>
          <a:lstStyle/>
          <a:p>
            <a:pPr algn="ctr"/>
            <a:r>
              <a:rPr lang="en-US" sz="800" dirty="0" smtClean="0">
                <a:effectLst>
                  <a:outerShdw blurRad="38100" dist="38100" dir="2700000" algn="tl">
                    <a:srgbClr val="000000">
                      <a:alpha val="43137"/>
                    </a:srgbClr>
                  </a:outerShdw>
                </a:effectLst>
              </a:rPr>
              <a:t>Services</a:t>
            </a:r>
            <a:endParaRPr lang="en-US" sz="800" dirty="0">
              <a:effectLst>
                <a:outerShdw blurRad="38100" dist="38100" dir="2700000" algn="tl">
                  <a:srgbClr val="000000">
                    <a:alpha val="43137"/>
                  </a:srgbClr>
                </a:outerShdw>
              </a:effectLst>
            </a:endParaRPr>
          </a:p>
        </p:txBody>
      </p:sp>
      <p:sp>
        <p:nvSpPr>
          <p:cNvPr id="38" name="TextBox 37"/>
          <p:cNvSpPr txBox="1"/>
          <p:nvPr/>
        </p:nvSpPr>
        <p:spPr>
          <a:xfrm>
            <a:off x="4380072" y="5790937"/>
            <a:ext cx="1208967" cy="215444"/>
          </a:xfrm>
          <a:prstGeom prst="rect">
            <a:avLst/>
          </a:prstGeom>
          <a:noFill/>
        </p:spPr>
        <p:txBody>
          <a:bodyPr wrap="square" rtlCol="0">
            <a:spAutoFit/>
          </a:bodyPr>
          <a:lstStyle/>
          <a:p>
            <a:pPr algn="ctr"/>
            <a:r>
              <a:rPr lang="en-US" sz="800" dirty="0" smtClean="0">
                <a:effectLst>
                  <a:outerShdw blurRad="38100" dist="38100" dir="2700000" algn="tl">
                    <a:srgbClr val="000000">
                      <a:alpha val="43137"/>
                    </a:srgbClr>
                  </a:outerShdw>
                </a:effectLst>
              </a:rPr>
              <a:t>Recreation</a:t>
            </a:r>
            <a:endParaRPr lang="en-US" sz="800" dirty="0">
              <a:effectLst>
                <a:outerShdw blurRad="38100" dist="38100" dir="2700000" algn="tl">
                  <a:srgbClr val="000000">
                    <a:alpha val="43137"/>
                  </a:srgbClr>
                </a:outerShdw>
              </a:effectLst>
            </a:endParaRPr>
          </a:p>
        </p:txBody>
      </p:sp>
      <p:sp>
        <p:nvSpPr>
          <p:cNvPr id="39" name="TextBox 38"/>
          <p:cNvSpPr txBox="1"/>
          <p:nvPr/>
        </p:nvSpPr>
        <p:spPr>
          <a:xfrm>
            <a:off x="5962593" y="5575493"/>
            <a:ext cx="1208967" cy="215444"/>
          </a:xfrm>
          <a:prstGeom prst="rect">
            <a:avLst/>
          </a:prstGeom>
          <a:noFill/>
        </p:spPr>
        <p:txBody>
          <a:bodyPr wrap="square" rtlCol="0">
            <a:spAutoFit/>
          </a:bodyPr>
          <a:lstStyle/>
          <a:p>
            <a:pPr algn="ctr"/>
            <a:r>
              <a:rPr lang="en-US" sz="800" dirty="0" smtClean="0">
                <a:effectLst>
                  <a:outerShdw blurRad="38100" dist="38100" dir="2700000" algn="tl">
                    <a:srgbClr val="000000">
                      <a:alpha val="43137"/>
                    </a:srgbClr>
                  </a:outerShdw>
                </a:effectLst>
              </a:rPr>
              <a:t>Government</a:t>
            </a:r>
            <a:endParaRPr lang="en-US" sz="800" dirty="0">
              <a:effectLst>
                <a:outerShdw blurRad="38100" dist="38100" dir="2700000" algn="tl">
                  <a:srgbClr val="000000">
                    <a:alpha val="43137"/>
                  </a:srgbClr>
                </a:outerShdw>
              </a:effectLst>
            </a:endParaRPr>
          </a:p>
        </p:txBody>
      </p:sp>
      <p:sp>
        <p:nvSpPr>
          <p:cNvPr id="40" name="TextBox 39"/>
          <p:cNvSpPr txBox="1"/>
          <p:nvPr/>
        </p:nvSpPr>
        <p:spPr>
          <a:xfrm>
            <a:off x="7544291" y="5790937"/>
            <a:ext cx="1208967" cy="215444"/>
          </a:xfrm>
          <a:prstGeom prst="rect">
            <a:avLst/>
          </a:prstGeom>
          <a:noFill/>
        </p:spPr>
        <p:txBody>
          <a:bodyPr wrap="square" rtlCol="0">
            <a:spAutoFit/>
          </a:bodyPr>
          <a:lstStyle/>
          <a:p>
            <a:pPr algn="ctr"/>
            <a:r>
              <a:rPr lang="en-US" sz="800" dirty="0" smtClean="0">
                <a:effectLst>
                  <a:outerShdw blurRad="38100" dist="38100" dir="2700000" algn="tl">
                    <a:srgbClr val="000000">
                      <a:alpha val="43137"/>
                    </a:srgbClr>
                  </a:outerShdw>
                </a:effectLst>
              </a:rPr>
              <a:t>Technology</a:t>
            </a:r>
            <a:endParaRPr lang="en-US" sz="800" dirty="0">
              <a:effectLst>
                <a:outerShdw blurRad="38100" dist="38100" dir="2700000" algn="tl">
                  <a:srgbClr val="000000">
                    <a:alpha val="43137"/>
                  </a:srgbClr>
                </a:outerShdw>
              </a:effectLst>
            </a:endParaRPr>
          </a:p>
        </p:txBody>
      </p:sp>
      <p:sp>
        <p:nvSpPr>
          <p:cNvPr id="41" name="TextBox 40"/>
          <p:cNvSpPr txBox="1"/>
          <p:nvPr/>
        </p:nvSpPr>
        <p:spPr>
          <a:xfrm>
            <a:off x="9105078" y="5574539"/>
            <a:ext cx="1208967" cy="215444"/>
          </a:xfrm>
          <a:prstGeom prst="rect">
            <a:avLst/>
          </a:prstGeom>
          <a:noFill/>
        </p:spPr>
        <p:txBody>
          <a:bodyPr wrap="square" rtlCol="0">
            <a:spAutoFit/>
          </a:bodyPr>
          <a:lstStyle/>
          <a:p>
            <a:pPr algn="ctr"/>
            <a:r>
              <a:rPr lang="en-US" sz="800" dirty="0" smtClean="0">
                <a:effectLst>
                  <a:outerShdw blurRad="38100" dist="38100" dir="2700000" algn="tl">
                    <a:srgbClr val="000000">
                      <a:alpha val="43137"/>
                    </a:srgbClr>
                  </a:outerShdw>
                </a:effectLst>
              </a:rPr>
              <a:t>Single Individual</a:t>
            </a:r>
            <a:endParaRPr lang="en-US" sz="800" dirty="0">
              <a:effectLst>
                <a:outerShdw blurRad="38100" dist="38100" dir="2700000" algn="tl">
                  <a:srgbClr val="000000">
                    <a:alpha val="43137"/>
                  </a:srgbClr>
                </a:outerShdw>
              </a:effectLst>
            </a:endParaRPr>
          </a:p>
        </p:txBody>
      </p:sp>
      <p:pic>
        <p:nvPicPr>
          <p:cNvPr id="98" name="Picture 9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15394" y="2179987"/>
            <a:ext cx="665454" cy="547754"/>
          </a:xfrm>
          <a:prstGeom prst="rect">
            <a:avLst/>
          </a:prstGeom>
          <a:ln>
            <a:solidFill>
              <a:schemeClr val="bg1"/>
            </a:solidFill>
          </a:ln>
        </p:spPr>
      </p:pic>
      <p:sp>
        <p:nvSpPr>
          <p:cNvPr id="42" name="TextBox 41"/>
          <p:cNvSpPr txBox="1"/>
          <p:nvPr/>
        </p:nvSpPr>
        <p:spPr>
          <a:xfrm>
            <a:off x="8883862" y="2405175"/>
            <a:ext cx="2637638" cy="954107"/>
          </a:xfrm>
          <a:prstGeom prst="rect">
            <a:avLst/>
          </a:prstGeom>
          <a:noFill/>
        </p:spPr>
        <p:txBody>
          <a:bodyPr wrap="square" rtlCol="0">
            <a:spAutoFit/>
          </a:bodyPr>
          <a:lstStyle/>
          <a:p>
            <a:pPr algn="ctr"/>
            <a:r>
              <a:rPr lang="en-US" sz="800" dirty="0" smtClean="0">
                <a:effectLst>
                  <a:outerShdw blurRad="38100" dist="38100" dir="2700000" algn="tl">
                    <a:srgbClr val="000000">
                      <a:alpha val="43137"/>
                    </a:srgbClr>
                  </a:outerShdw>
                </a:effectLst>
              </a:rPr>
              <a:t>This map shows the countries with the top 16 GDPs and top 16 most attacks, which are in green, just top 16 GDPs in blue, and just top 16 most attacks in yellow. Countries such as China and Brazil do not receive many attacks, but many attacks originate from there. Additionally, countries like Pakistan, Azerbaijan, UAE, and Israel receive many attacks because they are involved in many regional tensions.</a:t>
            </a:r>
            <a:endParaRPr lang="en-US" sz="800" dirty="0">
              <a:effectLst>
                <a:outerShdw blurRad="38100" dist="38100" dir="2700000" algn="tl">
                  <a:srgbClr val="000000">
                    <a:alpha val="43137"/>
                  </a:srgbClr>
                </a:outerShdw>
              </a:effectLst>
            </a:endParaRPr>
          </a:p>
        </p:txBody>
      </p:sp>
      <p:sp>
        <p:nvSpPr>
          <p:cNvPr id="43" name="TextBox 42"/>
          <p:cNvSpPr txBox="1"/>
          <p:nvPr/>
        </p:nvSpPr>
        <p:spPr>
          <a:xfrm>
            <a:off x="8753258" y="243497"/>
            <a:ext cx="2637638" cy="461665"/>
          </a:xfrm>
          <a:prstGeom prst="rect">
            <a:avLst/>
          </a:prstGeom>
          <a:noFill/>
        </p:spPr>
        <p:txBody>
          <a:bodyPr wrap="square" rtlCol="0">
            <a:spAutoFit/>
          </a:bodyPr>
          <a:lstStyle/>
          <a:p>
            <a:pPr algn="ctr"/>
            <a:r>
              <a:rPr lang="en-US" sz="800" dirty="0" smtClean="0">
                <a:effectLst>
                  <a:outerShdw blurRad="38100" dist="38100" dir="2700000" algn="tl">
                    <a:srgbClr val="000000">
                      <a:alpha val="43137"/>
                    </a:srgbClr>
                  </a:outerShdw>
                </a:effectLst>
              </a:rPr>
              <a:t>Created by: Fletcher Davis and Jason Rosenthal</a:t>
            </a:r>
          </a:p>
          <a:p>
            <a:pPr algn="ctr"/>
            <a:r>
              <a:rPr lang="en-US" sz="800" dirty="0" smtClean="0">
                <a:effectLst>
                  <a:outerShdw blurRad="38100" dist="38100" dir="2700000" algn="tl">
                    <a:srgbClr val="000000">
                      <a:alpha val="43137"/>
                    </a:srgbClr>
                  </a:outerShdw>
                </a:effectLst>
              </a:rPr>
              <a:t>Heritage High School</a:t>
            </a:r>
          </a:p>
          <a:p>
            <a:pPr algn="ctr"/>
            <a:r>
              <a:rPr lang="en-US" sz="800" dirty="0" smtClean="0">
                <a:effectLst>
                  <a:outerShdw blurRad="38100" dist="38100" dir="2700000" algn="tl">
                    <a:srgbClr val="000000">
                      <a:alpha val="43137"/>
                    </a:srgbClr>
                  </a:outerShdw>
                </a:effectLst>
              </a:rPr>
              <a:t>Sources: Hackmageddon.com, Worldbank.org, Esri.com</a:t>
            </a:r>
            <a:endParaRPr lang="en-US" sz="800" dirty="0">
              <a:effectLst>
                <a:outerShdw blurRad="38100" dist="38100" dir="2700000" algn="tl">
                  <a:srgbClr val="000000">
                    <a:alpha val="43137"/>
                  </a:srgbClr>
                </a:outerShdw>
              </a:effectLst>
            </a:endParaRPr>
          </a:p>
        </p:txBody>
      </p:sp>
      <p:sp>
        <p:nvSpPr>
          <p:cNvPr id="44" name="TextBox 43"/>
          <p:cNvSpPr txBox="1"/>
          <p:nvPr/>
        </p:nvSpPr>
        <p:spPr>
          <a:xfrm>
            <a:off x="520966" y="3142337"/>
            <a:ext cx="2637638" cy="1323439"/>
          </a:xfrm>
          <a:prstGeom prst="rect">
            <a:avLst/>
          </a:prstGeom>
          <a:noFill/>
        </p:spPr>
        <p:txBody>
          <a:bodyPr wrap="square" rtlCol="0">
            <a:spAutoFit/>
          </a:bodyPr>
          <a:lstStyle/>
          <a:p>
            <a:pPr algn="ctr"/>
            <a:r>
              <a:rPr lang="en-US" sz="800" dirty="0" smtClean="0">
                <a:effectLst>
                  <a:outerShdw blurRad="38100" dist="38100" dir="2700000" algn="tl">
                    <a:srgbClr val="000000">
                      <a:alpha val="43137"/>
                    </a:srgbClr>
                  </a:outerShdw>
                </a:effectLst>
              </a:rPr>
              <a:t>Conclusion:</a:t>
            </a:r>
          </a:p>
          <a:p>
            <a:pPr algn="ctr"/>
            <a:r>
              <a:rPr lang="en-US" sz="800" dirty="0" smtClean="0">
                <a:effectLst>
                  <a:outerShdw blurRad="38100" dist="38100" dir="2700000" algn="tl">
                    <a:srgbClr val="000000">
                      <a:alpha val="43137"/>
                    </a:srgbClr>
                  </a:outerShdw>
                </a:effectLst>
              </a:rPr>
              <a:t>It is evident throughout our maps that cyber crime is an increasingly prominent threat to nations around the world. This goal of this project was to identify which countries and sectors needed improved cyber security; however, we would have more success reaching this goal with more accessible data. Our data was very limited due to restricted access to information. In the future, we would like to ask organizations and federal agencies such as, Norse, NSA, and the FBI, in order to attain a larger quantity of data.</a:t>
            </a:r>
            <a:endParaRPr lang="en-US" sz="800" dirty="0">
              <a:effectLst>
                <a:outerShdw blurRad="38100" dist="38100" dir="2700000" algn="tl">
                  <a:srgbClr val="000000">
                    <a:alpha val="43137"/>
                  </a:srgbClr>
                </a:outerShdw>
              </a:effectLst>
            </a:endParaRPr>
          </a:p>
        </p:txBody>
      </p:sp>
      <p:sp>
        <p:nvSpPr>
          <p:cNvPr id="45" name="TextBox 44"/>
          <p:cNvSpPr txBox="1"/>
          <p:nvPr/>
        </p:nvSpPr>
        <p:spPr>
          <a:xfrm>
            <a:off x="8952865" y="3711913"/>
            <a:ext cx="2637638" cy="1446550"/>
          </a:xfrm>
          <a:prstGeom prst="rect">
            <a:avLst/>
          </a:prstGeom>
          <a:noFill/>
        </p:spPr>
        <p:txBody>
          <a:bodyPr wrap="square" rtlCol="0">
            <a:spAutoFit/>
          </a:bodyPr>
          <a:lstStyle/>
          <a:p>
            <a:pPr algn="ctr"/>
            <a:r>
              <a:rPr lang="en-US" sz="800" dirty="0" smtClean="0">
                <a:effectLst>
                  <a:outerShdw blurRad="38100" dist="38100" dir="2700000" algn="tl">
                    <a:srgbClr val="000000">
                      <a:alpha val="43137"/>
                    </a:srgbClr>
                  </a:outerShdw>
                </a:effectLst>
              </a:rPr>
              <a:t>These six maps shows the percent of attacks per target class. Some observations are that Europe receives a majority of commerce attacks, which could be from their large economic influence. Also, the Middle East receives many government attacks, which is because of the volatile events currently transpiring there. China, Japan, and similar countries receive many technology attacks because they are heavily engaged in the technological center. Lastly, countries such as the U.S. and U.K. receive a similar number attacks across all sectors, which shows that they need to reinforce security in all sectors. </a:t>
            </a:r>
            <a:endParaRPr lang="en-US" sz="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3278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400</TotalTime>
  <Words>440</Words>
  <Application>Microsoft Office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Trebuchet MS</vt:lpstr>
      <vt:lpstr>Tw Cen MT</vt:lpstr>
      <vt:lpstr>Circuit</vt:lpstr>
      <vt:lpstr>PowerPoint Presentation</vt:lpstr>
    </vt:vector>
  </TitlesOfParts>
  <Company>LCPS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DAVIS (726231)</dc:creator>
  <cp:lastModifiedBy>FLETCHER DAVIS (726231)</cp:lastModifiedBy>
  <cp:revision>32</cp:revision>
  <dcterms:created xsi:type="dcterms:W3CDTF">2016-05-10T18:53:40Z</dcterms:created>
  <dcterms:modified xsi:type="dcterms:W3CDTF">2016-05-23T20:09:25Z</dcterms:modified>
</cp:coreProperties>
</file>